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63" r:id="rId2"/>
    <p:sldId id="257" r:id="rId3"/>
    <p:sldId id="259" r:id="rId4"/>
    <p:sldId id="260" r:id="rId5"/>
    <p:sldId id="261" r:id="rId6"/>
    <p:sldId id="264" r:id="rId7"/>
    <p:sldId id="265"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03F7E"/>
    <a:srgbClr val="3366CC"/>
    <a:srgbClr val="003399"/>
    <a:srgbClr val="002B82"/>
    <a:srgbClr val="214F87"/>
    <a:srgbClr val="E3EBF5"/>
    <a:srgbClr val="E9EFF7"/>
    <a:srgbClr val="585858"/>
    <a:srgbClr val="6F6F6F"/>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606" autoAdjust="0"/>
    <p:restoredTop sz="94619" autoAdjust="0"/>
  </p:normalViewPr>
  <p:slideViewPr>
    <p:cSldViewPr>
      <p:cViewPr varScale="1">
        <p:scale>
          <a:sx n="70" d="100"/>
          <a:sy n="70" d="100"/>
        </p:scale>
        <p:origin x="-1530" y="-10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2292BEB-AC33-4D98-BCDB-35EF8CEE9FEA}" type="datetimeFigureOut">
              <a:rPr lang="en-US" smtClean="0"/>
              <a:t>7/16/2012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EA6D698-CB7C-4094-B487-A17443681259}"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EA6D698-CB7C-4094-B487-A17443681259}" type="slidenum">
              <a:rPr lang="en-US" smtClean="0"/>
              <a:t>3</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EA6D698-CB7C-4094-B487-A17443681259}" type="slidenum">
              <a:rPr lang="en-US" smtClean="0"/>
              <a:t>7</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1A9B33F-799C-42F3-B9DD-4B01E8EA2C16}" type="datetimeFigureOut">
              <a:rPr lang="en-US" smtClean="0"/>
              <a:pPr/>
              <a:t>7/16/2012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4D8920-9AB5-43AB-A38C-798E94D74C0D}" type="slidenum">
              <a:rPr lang="en-US" smtClean="0"/>
              <a:pPr/>
              <a:t>‹#›</a:t>
            </a:fld>
            <a:endParaRPr lang="en-US"/>
          </a:p>
        </p:txBody>
      </p:sp>
    </p:spTree>
    <p:extLst>
      <p:ext uri="{BB962C8B-B14F-4D97-AF65-F5344CB8AC3E}">
        <p14:creationId xmlns:p14="http://schemas.microsoft.com/office/powerpoint/2010/main" xmlns="" val="40175186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1A9B33F-799C-42F3-B9DD-4B01E8EA2C16}" type="datetimeFigureOut">
              <a:rPr lang="en-US" smtClean="0"/>
              <a:pPr/>
              <a:t>7/16/2012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4D8920-9AB5-43AB-A38C-798E94D74C0D}" type="slidenum">
              <a:rPr lang="en-US" smtClean="0"/>
              <a:pPr/>
              <a:t>‹#›</a:t>
            </a:fld>
            <a:endParaRPr lang="en-US"/>
          </a:p>
        </p:txBody>
      </p:sp>
    </p:spTree>
    <p:extLst>
      <p:ext uri="{BB962C8B-B14F-4D97-AF65-F5344CB8AC3E}">
        <p14:creationId xmlns:p14="http://schemas.microsoft.com/office/powerpoint/2010/main" xmlns="" val="4481083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1A9B33F-799C-42F3-B9DD-4B01E8EA2C16}" type="datetimeFigureOut">
              <a:rPr lang="en-US" smtClean="0"/>
              <a:pPr/>
              <a:t>7/16/2012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4D8920-9AB5-43AB-A38C-798E94D74C0D}" type="slidenum">
              <a:rPr lang="en-US" smtClean="0"/>
              <a:pPr/>
              <a:t>‹#›</a:t>
            </a:fld>
            <a:endParaRPr lang="en-US"/>
          </a:p>
        </p:txBody>
      </p:sp>
    </p:spTree>
    <p:extLst>
      <p:ext uri="{BB962C8B-B14F-4D97-AF65-F5344CB8AC3E}">
        <p14:creationId xmlns:p14="http://schemas.microsoft.com/office/powerpoint/2010/main" xmlns="" val="10784550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1A9B33F-799C-42F3-B9DD-4B01E8EA2C16}" type="datetimeFigureOut">
              <a:rPr lang="en-US" smtClean="0"/>
              <a:pPr/>
              <a:t>7/16/2012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4D8920-9AB5-43AB-A38C-798E94D74C0D}" type="slidenum">
              <a:rPr lang="en-US" smtClean="0"/>
              <a:pPr/>
              <a:t>‹#›</a:t>
            </a:fld>
            <a:endParaRPr lang="en-US"/>
          </a:p>
        </p:txBody>
      </p:sp>
    </p:spTree>
    <p:extLst>
      <p:ext uri="{BB962C8B-B14F-4D97-AF65-F5344CB8AC3E}">
        <p14:creationId xmlns:p14="http://schemas.microsoft.com/office/powerpoint/2010/main" xmlns="" val="3974805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1A9B33F-799C-42F3-B9DD-4B01E8EA2C16}" type="datetimeFigureOut">
              <a:rPr lang="en-US" smtClean="0"/>
              <a:pPr/>
              <a:t>7/16/2012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4D8920-9AB5-43AB-A38C-798E94D74C0D}" type="slidenum">
              <a:rPr lang="en-US" smtClean="0"/>
              <a:pPr/>
              <a:t>‹#›</a:t>
            </a:fld>
            <a:endParaRPr lang="en-US"/>
          </a:p>
        </p:txBody>
      </p:sp>
    </p:spTree>
    <p:extLst>
      <p:ext uri="{BB962C8B-B14F-4D97-AF65-F5344CB8AC3E}">
        <p14:creationId xmlns:p14="http://schemas.microsoft.com/office/powerpoint/2010/main" xmlns="" val="31328016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1A9B33F-799C-42F3-B9DD-4B01E8EA2C16}" type="datetimeFigureOut">
              <a:rPr lang="en-US" smtClean="0"/>
              <a:pPr/>
              <a:t>7/16/2012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4D8920-9AB5-43AB-A38C-798E94D74C0D}" type="slidenum">
              <a:rPr lang="en-US" smtClean="0"/>
              <a:pPr/>
              <a:t>‹#›</a:t>
            </a:fld>
            <a:endParaRPr lang="en-US"/>
          </a:p>
        </p:txBody>
      </p:sp>
    </p:spTree>
    <p:extLst>
      <p:ext uri="{BB962C8B-B14F-4D97-AF65-F5344CB8AC3E}">
        <p14:creationId xmlns:p14="http://schemas.microsoft.com/office/powerpoint/2010/main" xmlns="" val="36677937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1A9B33F-799C-42F3-B9DD-4B01E8EA2C16}" type="datetimeFigureOut">
              <a:rPr lang="en-US" smtClean="0"/>
              <a:pPr/>
              <a:t>7/16/2012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74D8920-9AB5-43AB-A38C-798E94D74C0D}" type="slidenum">
              <a:rPr lang="en-US" smtClean="0"/>
              <a:pPr/>
              <a:t>‹#›</a:t>
            </a:fld>
            <a:endParaRPr lang="en-US"/>
          </a:p>
        </p:txBody>
      </p:sp>
    </p:spTree>
    <p:extLst>
      <p:ext uri="{BB962C8B-B14F-4D97-AF65-F5344CB8AC3E}">
        <p14:creationId xmlns:p14="http://schemas.microsoft.com/office/powerpoint/2010/main" xmlns="" val="6342895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1A9B33F-799C-42F3-B9DD-4B01E8EA2C16}" type="datetimeFigureOut">
              <a:rPr lang="en-US" smtClean="0"/>
              <a:pPr/>
              <a:t>7/16/2012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74D8920-9AB5-43AB-A38C-798E94D74C0D}" type="slidenum">
              <a:rPr lang="en-US" smtClean="0"/>
              <a:pPr/>
              <a:t>‹#›</a:t>
            </a:fld>
            <a:endParaRPr lang="en-US"/>
          </a:p>
        </p:txBody>
      </p:sp>
    </p:spTree>
    <p:extLst>
      <p:ext uri="{BB962C8B-B14F-4D97-AF65-F5344CB8AC3E}">
        <p14:creationId xmlns:p14="http://schemas.microsoft.com/office/powerpoint/2010/main" xmlns="" val="3918861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1A9B33F-799C-42F3-B9DD-4B01E8EA2C16}" type="datetimeFigureOut">
              <a:rPr lang="en-US" smtClean="0"/>
              <a:pPr/>
              <a:t>7/16/2012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74D8920-9AB5-43AB-A38C-798E94D74C0D}" type="slidenum">
              <a:rPr lang="en-US" smtClean="0"/>
              <a:pPr/>
              <a:t>‹#›</a:t>
            </a:fld>
            <a:endParaRPr lang="en-US"/>
          </a:p>
        </p:txBody>
      </p:sp>
    </p:spTree>
    <p:extLst>
      <p:ext uri="{BB962C8B-B14F-4D97-AF65-F5344CB8AC3E}">
        <p14:creationId xmlns:p14="http://schemas.microsoft.com/office/powerpoint/2010/main" xmlns="" val="35300333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1A9B33F-799C-42F3-B9DD-4B01E8EA2C16}" type="datetimeFigureOut">
              <a:rPr lang="en-US" smtClean="0"/>
              <a:pPr/>
              <a:t>7/16/2012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4D8920-9AB5-43AB-A38C-798E94D74C0D}" type="slidenum">
              <a:rPr lang="en-US" smtClean="0"/>
              <a:pPr/>
              <a:t>‹#›</a:t>
            </a:fld>
            <a:endParaRPr lang="en-US"/>
          </a:p>
        </p:txBody>
      </p:sp>
    </p:spTree>
    <p:extLst>
      <p:ext uri="{BB962C8B-B14F-4D97-AF65-F5344CB8AC3E}">
        <p14:creationId xmlns:p14="http://schemas.microsoft.com/office/powerpoint/2010/main" xmlns="" val="8707254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1A9B33F-799C-42F3-B9DD-4B01E8EA2C16}" type="datetimeFigureOut">
              <a:rPr lang="en-US" smtClean="0"/>
              <a:pPr/>
              <a:t>7/16/2012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4D8920-9AB5-43AB-A38C-798E94D74C0D}" type="slidenum">
              <a:rPr lang="en-US" smtClean="0"/>
              <a:pPr/>
              <a:t>‹#›</a:t>
            </a:fld>
            <a:endParaRPr lang="en-US"/>
          </a:p>
        </p:txBody>
      </p:sp>
    </p:spTree>
    <p:extLst>
      <p:ext uri="{BB962C8B-B14F-4D97-AF65-F5344CB8AC3E}">
        <p14:creationId xmlns:p14="http://schemas.microsoft.com/office/powerpoint/2010/main" xmlns="" val="3768463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1A9B33F-799C-42F3-B9DD-4B01E8EA2C16}" type="datetimeFigureOut">
              <a:rPr lang="en-US" smtClean="0"/>
              <a:pPr/>
              <a:t>7/16/2012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74D8920-9AB5-43AB-A38C-798E94D74C0D}" type="slidenum">
              <a:rPr lang="en-US" smtClean="0"/>
              <a:pPr/>
              <a:t>‹#›</a:t>
            </a:fld>
            <a:endParaRPr lang="en-US"/>
          </a:p>
        </p:txBody>
      </p:sp>
    </p:spTree>
    <p:extLst>
      <p:ext uri="{BB962C8B-B14F-4D97-AF65-F5344CB8AC3E}">
        <p14:creationId xmlns:p14="http://schemas.microsoft.com/office/powerpoint/2010/main" xmlns="" val="23615323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8" Type="http://schemas.openxmlformats.org/officeDocument/2006/relationships/slide" Target="slide6.xml"/><Relationship Id="rId3" Type="http://schemas.openxmlformats.org/officeDocument/2006/relationships/image" Target="../media/image3.png"/><Relationship Id="rId7" Type="http://schemas.openxmlformats.org/officeDocument/2006/relationships/slide" Target="slide4.xml"/><Relationship Id="rId2" Type="http://schemas.openxmlformats.org/officeDocument/2006/relationships/image" Target="../media/image2.jpeg"/><Relationship Id="rId1" Type="http://schemas.openxmlformats.org/officeDocument/2006/relationships/slideLayout" Target="../slideLayouts/slideLayout9.xml"/><Relationship Id="rId6" Type="http://schemas.openxmlformats.org/officeDocument/2006/relationships/slide" Target="slide2.xml"/><Relationship Id="rId5" Type="http://schemas.openxmlformats.org/officeDocument/2006/relationships/slide" Target="slide5.xml"/><Relationship Id="rId4" Type="http://schemas.openxmlformats.org/officeDocument/2006/relationships/image" Target="../media/image4.png"/><Relationship Id="rId9" Type="http://schemas.openxmlformats.org/officeDocument/2006/relationships/slide" Target="slide3.xml"/></Relationships>
</file>

<file path=ppt/slides/_rels/slide3.xml.rels><?xml version="1.0" encoding="UTF-8" standalone="yes"?>
<Relationships xmlns="http://schemas.openxmlformats.org/package/2006/relationships"><Relationship Id="rId8" Type="http://schemas.openxmlformats.org/officeDocument/2006/relationships/slide" Target="slide6.xml"/><Relationship Id="rId13" Type="http://schemas.openxmlformats.org/officeDocument/2006/relationships/image" Target="../media/image9.png"/><Relationship Id="rId3" Type="http://schemas.openxmlformats.org/officeDocument/2006/relationships/image" Target="../media/image3.png"/><Relationship Id="rId7" Type="http://schemas.openxmlformats.org/officeDocument/2006/relationships/slide" Target="slide4.xml"/><Relationship Id="rId12" Type="http://schemas.openxmlformats.org/officeDocument/2006/relationships/image" Target="../media/image8.gif"/><Relationship Id="rId2" Type="http://schemas.openxmlformats.org/officeDocument/2006/relationships/notesSlide" Target="../notesSlides/notesSlide1.xml"/><Relationship Id="rId1" Type="http://schemas.openxmlformats.org/officeDocument/2006/relationships/slideLayout" Target="../slideLayouts/slideLayout9.xml"/><Relationship Id="rId6" Type="http://schemas.openxmlformats.org/officeDocument/2006/relationships/slide" Target="slide2.xml"/><Relationship Id="rId11" Type="http://schemas.openxmlformats.org/officeDocument/2006/relationships/image" Target="../media/image7.gif"/><Relationship Id="rId5" Type="http://schemas.openxmlformats.org/officeDocument/2006/relationships/slide" Target="slide5.xml"/><Relationship Id="rId15" Type="http://schemas.openxmlformats.org/officeDocument/2006/relationships/image" Target="../media/image2.jpeg"/><Relationship Id="rId10" Type="http://schemas.openxmlformats.org/officeDocument/2006/relationships/image" Target="../media/image6.png"/><Relationship Id="rId4" Type="http://schemas.openxmlformats.org/officeDocument/2006/relationships/image" Target="../media/image5.png"/><Relationship Id="rId9" Type="http://schemas.openxmlformats.org/officeDocument/2006/relationships/slide" Target="slide3.xml"/><Relationship Id="rId14" Type="http://schemas.openxmlformats.org/officeDocument/2006/relationships/image" Target="../media/image10.jpeg"/></Relationships>
</file>

<file path=ppt/slides/_rels/slide4.xml.rels><?xml version="1.0" encoding="UTF-8" standalone="yes"?>
<Relationships xmlns="http://schemas.openxmlformats.org/package/2006/relationships"><Relationship Id="rId8" Type="http://schemas.openxmlformats.org/officeDocument/2006/relationships/slide" Target="slide6.xml"/><Relationship Id="rId13" Type="http://schemas.openxmlformats.org/officeDocument/2006/relationships/image" Target="../media/image15.jpeg"/><Relationship Id="rId3" Type="http://schemas.openxmlformats.org/officeDocument/2006/relationships/image" Target="../media/image3.png"/><Relationship Id="rId7" Type="http://schemas.openxmlformats.org/officeDocument/2006/relationships/slide" Target="slide4.xml"/><Relationship Id="rId12" Type="http://schemas.openxmlformats.org/officeDocument/2006/relationships/image" Target="../media/image14.jpeg"/><Relationship Id="rId2" Type="http://schemas.openxmlformats.org/officeDocument/2006/relationships/image" Target="../media/image11.gif"/><Relationship Id="rId1" Type="http://schemas.openxmlformats.org/officeDocument/2006/relationships/slideLayout" Target="../slideLayouts/slideLayout9.xml"/><Relationship Id="rId6" Type="http://schemas.openxmlformats.org/officeDocument/2006/relationships/slide" Target="slide2.xml"/><Relationship Id="rId11" Type="http://schemas.openxmlformats.org/officeDocument/2006/relationships/hyperlink" Target="http://en.wikipedia.org/wiki/File:Edificio_Fuller_(Flatiron)_en_2010_desde_el_Empire_State_crop_boxin.jpg" TargetMode="External"/><Relationship Id="rId5" Type="http://schemas.openxmlformats.org/officeDocument/2006/relationships/slide" Target="slide5.xml"/><Relationship Id="rId15" Type="http://schemas.openxmlformats.org/officeDocument/2006/relationships/image" Target="../media/image17.jpeg"/><Relationship Id="rId10" Type="http://schemas.openxmlformats.org/officeDocument/2006/relationships/image" Target="../media/image13.jpeg"/><Relationship Id="rId4" Type="http://schemas.openxmlformats.org/officeDocument/2006/relationships/image" Target="../media/image12.png"/><Relationship Id="rId9" Type="http://schemas.openxmlformats.org/officeDocument/2006/relationships/slide" Target="slide3.xml"/><Relationship Id="rId14" Type="http://schemas.openxmlformats.org/officeDocument/2006/relationships/image" Target="../media/image16.jpeg"/></Relationships>
</file>

<file path=ppt/slides/_rels/slide5.xml.rels><?xml version="1.0" encoding="UTF-8" standalone="yes"?>
<Relationships xmlns="http://schemas.openxmlformats.org/package/2006/relationships"><Relationship Id="rId8" Type="http://schemas.openxmlformats.org/officeDocument/2006/relationships/slide" Target="slide6.xml"/><Relationship Id="rId3" Type="http://schemas.openxmlformats.org/officeDocument/2006/relationships/image" Target="../media/image3.png"/><Relationship Id="rId7" Type="http://schemas.openxmlformats.org/officeDocument/2006/relationships/slide" Target="slide4.xml"/><Relationship Id="rId12" Type="http://schemas.openxmlformats.org/officeDocument/2006/relationships/image" Target="../media/image20.jpeg"/><Relationship Id="rId2" Type="http://schemas.openxmlformats.org/officeDocument/2006/relationships/image" Target="../media/image2.jpeg"/><Relationship Id="rId1" Type="http://schemas.openxmlformats.org/officeDocument/2006/relationships/slideLayout" Target="../slideLayouts/slideLayout9.xml"/><Relationship Id="rId6" Type="http://schemas.openxmlformats.org/officeDocument/2006/relationships/slide" Target="slide2.xml"/><Relationship Id="rId11" Type="http://schemas.openxmlformats.org/officeDocument/2006/relationships/image" Target="../media/image19.jpeg"/><Relationship Id="rId5" Type="http://schemas.openxmlformats.org/officeDocument/2006/relationships/slide" Target="slide5.xml"/><Relationship Id="rId10" Type="http://schemas.openxmlformats.org/officeDocument/2006/relationships/image" Target="../media/image6.png"/><Relationship Id="rId4" Type="http://schemas.openxmlformats.org/officeDocument/2006/relationships/image" Target="../media/image18.png"/><Relationship Id="rId9" Type="http://schemas.openxmlformats.org/officeDocument/2006/relationships/slide" Target="slide3.xml"/></Relationships>
</file>

<file path=ppt/slides/_rels/slide6.xml.rels><?xml version="1.0" encoding="UTF-8" standalone="yes"?>
<Relationships xmlns="http://schemas.openxmlformats.org/package/2006/relationships"><Relationship Id="rId8" Type="http://schemas.openxmlformats.org/officeDocument/2006/relationships/image" Target="../media/image21.png"/><Relationship Id="rId3" Type="http://schemas.openxmlformats.org/officeDocument/2006/relationships/image" Target="../media/image3.png"/><Relationship Id="rId7" Type="http://schemas.openxmlformats.org/officeDocument/2006/relationships/slide" Target="slide4.xml"/><Relationship Id="rId2" Type="http://schemas.openxmlformats.org/officeDocument/2006/relationships/image" Target="../media/image11.gif"/><Relationship Id="rId1" Type="http://schemas.openxmlformats.org/officeDocument/2006/relationships/slideLayout" Target="../slideLayouts/slideLayout9.xml"/><Relationship Id="rId6" Type="http://schemas.openxmlformats.org/officeDocument/2006/relationships/slide" Target="slide2.xml"/><Relationship Id="rId11" Type="http://schemas.openxmlformats.org/officeDocument/2006/relationships/slide" Target="slide3.xml"/><Relationship Id="rId5" Type="http://schemas.openxmlformats.org/officeDocument/2006/relationships/slide" Target="slide5.xml"/><Relationship Id="rId10" Type="http://schemas.openxmlformats.org/officeDocument/2006/relationships/slide" Target="slide6.xml"/><Relationship Id="rId4" Type="http://schemas.openxmlformats.org/officeDocument/2006/relationships/image" Target="../media/image5.png"/><Relationship Id="rId9" Type="http://schemas.openxmlformats.org/officeDocument/2006/relationships/image" Target="../media/image12.png"/></Relationships>
</file>

<file path=ppt/slides/_rels/slide7.xml.rels><?xml version="1.0" encoding="UTF-8" standalone="yes"?>
<Relationships xmlns="http://schemas.openxmlformats.org/package/2006/relationships"><Relationship Id="rId3" Type="http://schemas.openxmlformats.org/officeDocument/2006/relationships/hyperlink" Target="http://sc5gz8e.edu.glogster.com/false/hhttp:/sc5gz8e.edu.glogster.com/false/ttp:/sc5gz8e.edu.glogster.com/false/http:/sc5gz8e.edu.glogster.com/false/" TargetMode="External"/><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Welcome to Facebook - Log In, Sign Up or Learn More - Windows Internet Explorer"/>
          <p:cNvPicPr>
            <a:picLocks noChangeAspect="1"/>
          </p:cNvPicPr>
          <p:nvPr/>
        </p:nvPicPr>
        <p:blipFill rotWithShape="1">
          <a:blip r:embed="rId2" cstate="print">
            <a:extLst>
              <a:ext uri="{28A0092B-C50C-407E-A947-70E740481C1C}">
                <a14:useLocalDpi xmlns:a14="http://schemas.microsoft.com/office/drawing/2010/main" xmlns="" val="0"/>
              </a:ext>
            </a:extLst>
          </a:blip>
          <a:srcRect l="7123" t="20683" r="5480" b="3647"/>
          <a:stretch/>
        </p:blipFill>
        <p:spPr>
          <a:xfrm>
            <a:off x="-1" y="0"/>
            <a:ext cx="9070073" cy="6858000"/>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3500000" scaled="1"/>
            <a:tileRect/>
          </a:gradFill>
        </p:spPr>
      </p:pic>
      <p:pic>
        <p:nvPicPr>
          <p:cNvPr id="10" name="Picture 9" descr="Welcome to Facebook - Log In, Sign Up or Learn More - Windows Internet Explorer"/>
          <p:cNvPicPr>
            <a:picLocks noChangeAspect="1"/>
          </p:cNvPicPr>
          <p:nvPr/>
        </p:nvPicPr>
        <p:blipFill rotWithShape="1">
          <a:blip r:embed="rId2" cstate="print">
            <a:extLst>
              <a:ext uri="{28A0092B-C50C-407E-A947-70E740481C1C}">
                <a14:useLocalDpi xmlns:a14="http://schemas.microsoft.com/office/drawing/2010/main" xmlns="" val="0"/>
              </a:ext>
            </a:extLst>
          </a:blip>
          <a:srcRect l="7123" t="67674" r="44236" b="13391"/>
          <a:stretch/>
        </p:blipFill>
        <p:spPr>
          <a:xfrm>
            <a:off x="0" y="4038600"/>
            <a:ext cx="9070072" cy="1936316"/>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3500000" scaled="1"/>
            <a:tileRect/>
          </a:gradFill>
        </p:spPr>
      </p:pic>
      <p:pic>
        <p:nvPicPr>
          <p:cNvPr id="11" name="Picture 10" descr="Welcome to Facebook - Log In, Sign Up or Learn More - Windows Internet Explorer"/>
          <p:cNvPicPr>
            <a:picLocks noChangeAspect="1"/>
          </p:cNvPicPr>
          <p:nvPr/>
        </p:nvPicPr>
        <p:blipFill rotWithShape="1">
          <a:blip r:embed="rId2" cstate="print">
            <a:extLst>
              <a:ext uri="{28A0092B-C50C-407E-A947-70E740481C1C}">
                <a14:useLocalDpi xmlns:a14="http://schemas.microsoft.com/office/drawing/2010/main" xmlns="" val="0"/>
              </a:ext>
            </a:extLst>
          </a:blip>
          <a:srcRect l="26314" t="20684" r="44236" b="70332"/>
          <a:stretch/>
        </p:blipFill>
        <p:spPr>
          <a:xfrm>
            <a:off x="-1" y="-12950"/>
            <a:ext cx="9144001" cy="927350"/>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3500000" scaled="1"/>
            <a:tileRect/>
          </a:gradFill>
        </p:spPr>
      </p:pic>
      <p:sp>
        <p:nvSpPr>
          <p:cNvPr id="12" name="TextBox 11"/>
          <p:cNvSpPr txBox="1"/>
          <p:nvPr/>
        </p:nvSpPr>
        <p:spPr>
          <a:xfrm>
            <a:off x="228600" y="70980"/>
            <a:ext cx="6172201" cy="646331"/>
          </a:xfrm>
          <a:prstGeom prst="rect">
            <a:avLst/>
          </a:prstGeom>
          <a:noFill/>
        </p:spPr>
        <p:txBody>
          <a:bodyPr wrap="square" rtlCol="0">
            <a:spAutoFit/>
          </a:bodyPr>
          <a:lstStyle/>
          <a:p>
            <a:r>
              <a:rPr lang="en-US" sz="3600" b="1" smtClean="0">
                <a:solidFill>
                  <a:schemeClr val="bg1"/>
                </a:solidFill>
              </a:rPr>
              <a:t>Facebook Project – Your Name</a:t>
            </a:r>
            <a:endParaRPr lang="en-US" sz="3600" b="1" dirty="0">
              <a:solidFill>
                <a:schemeClr val="bg1"/>
              </a:solidFill>
            </a:endParaRPr>
          </a:p>
        </p:txBody>
      </p:sp>
      <p:sp>
        <p:nvSpPr>
          <p:cNvPr id="13" name="Rounded Rectangle 12"/>
          <p:cNvSpPr/>
          <p:nvPr/>
        </p:nvSpPr>
        <p:spPr>
          <a:xfrm>
            <a:off x="5257800" y="1066800"/>
            <a:ext cx="3505200" cy="4724400"/>
          </a:xfrm>
          <a:prstGeom prst="roundRect">
            <a:avLst/>
          </a:prstGeom>
          <a:solidFill>
            <a:srgbClr val="203F7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p:cNvSpPr txBox="1"/>
          <p:nvPr/>
        </p:nvSpPr>
        <p:spPr>
          <a:xfrm>
            <a:off x="152400" y="1284911"/>
            <a:ext cx="4267201" cy="646331"/>
          </a:xfrm>
          <a:prstGeom prst="rect">
            <a:avLst/>
          </a:prstGeom>
          <a:solidFill>
            <a:schemeClr val="bg1"/>
          </a:solidFill>
        </p:spPr>
        <p:txBody>
          <a:bodyPr wrap="square" rtlCol="0">
            <a:spAutoFit/>
          </a:bodyPr>
          <a:lstStyle/>
          <a:p>
            <a:r>
              <a:rPr lang="en-US" b="1" dirty="0" smtClean="0">
                <a:solidFill>
                  <a:schemeClr val="tx2">
                    <a:lumMod val="50000"/>
                  </a:schemeClr>
                </a:solidFill>
              </a:rPr>
              <a:t>Facebook can help you connect and share history of people’s lives.</a:t>
            </a:r>
            <a:endParaRPr lang="en-US" b="1" dirty="0">
              <a:solidFill>
                <a:schemeClr val="tx2">
                  <a:lumMod val="50000"/>
                </a:schemeClr>
              </a:solidFill>
            </a:endParaRPr>
          </a:p>
        </p:txBody>
      </p:sp>
      <p:sp>
        <p:nvSpPr>
          <p:cNvPr id="18" name="TextBox 17"/>
          <p:cNvSpPr txBox="1"/>
          <p:nvPr/>
        </p:nvSpPr>
        <p:spPr>
          <a:xfrm>
            <a:off x="5410200" y="1143000"/>
            <a:ext cx="3200400" cy="4431983"/>
          </a:xfrm>
          <a:prstGeom prst="rect">
            <a:avLst/>
          </a:prstGeom>
          <a:noFill/>
        </p:spPr>
        <p:txBody>
          <a:bodyPr wrap="square" rtlCol="0">
            <a:spAutoFit/>
          </a:bodyPr>
          <a:lstStyle/>
          <a:p>
            <a:pPr algn="ctr"/>
            <a:r>
              <a:rPr lang="en-US" sz="1400" dirty="0" smtClean="0">
                <a:solidFill>
                  <a:schemeClr val="bg1"/>
                </a:solidFill>
              </a:rPr>
              <a:t>You can complete one or more of the following  pages on a historical figure. </a:t>
            </a:r>
            <a:endParaRPr lang="en-US" sz="800" dirty="0" smtClean="0">
              <a:solidFill>
                <a:schemeClr val="bg1"/>
              </a:solidFill>
            </a:endParaRPr>
          </a:p>
          <a:p>
            <a:endParaRPr lang="en-US" sz="1400" dirty="0" smtClean="0">
              <a:solidFill>
                <a:schemeClr val="bg1"/>
              </a:solidFill>
            </a:endParaRPr>
          </a:p>
          <a:p>
            <a:pPr marL="285750" indent="-285750">
              <a:buFont typeface="Arial" pitchFamily="34" charset="0"/>
              <a:buChar char="•"/>
            </a:pPr>
            <a:r>
              <a:rPr lang="en-US" sz="1200" dirty="0" smtClean="0">
                <a:solidFill>
                  <a:schemeClr val="bg1"/>
                </a:solidFill>
              </a:rPr>
              <a:t>Insert the historical figures picture and name on each page you select to complete.</a:t>
            </a:r>
          </a:p>
          <a:p>
            <a:pPr marL="285750" indent="-285750">
              <a:buFont typeface="Arial" pitchFamily="34" charset="0"/>
              <a:buChar char="•"/>
            </a:pPr>
            <a:r>
              <a:rPr lang="en-US" sz="1200" b="1" dirty="0" smtClean="0">
                <a:solidFill>
                  <a:schemeClr val="bg1"/>
                </a:solidFill>
              </a:rPr>
              <a:t>INFO </a:t>
            </a:r>
            <a:r>
              <a:rPr lang="en-US" sz="1200" dirty="0" smtClean="0">
                <a:solidFill>
                  <a:schemeClr val="bg1"/>
                </a:solidFill>
              </a:rPr>
              <a:t>- Fill out as if you were that historical person.</a:t>
            </a:r>
          </a:p>
          <a:p>
            <a:pPr marL="285750" indent="-285750">
              <a:buFont typeface="Arial" pitchFamily="34" charset="0"/>
              <a:buChar char="•"/>
            </a:pPr>
            <a:r>
              <a:rPr lang="en-US" sz="1200" b="1" dirty="0" smtClean="0">
                <a:solidFill>
                  <a:schemeClr val="bg1"/>
                </a:solidFill>
              </a:rPr>
              <a:t>FRIENDS </a:t>
            </a:r>
            <a:r>
              <a:rPr lang="en-US" sz="1200" dirty="0" smtClean="0">
                <a:solidFill>
                  <a:schemeClr val="bg1"/>
                </a:solidFill>
              </a:rPr>
              <a:t>– Type in the name of the people who would have been involved with the historical figure.  Put  a picture or symbols for each friend.    This could include people who were not their friends. </a:t>
            </a:r>
          </a:p>
          <a:p>
            <a:pPr marL="285750" indent="-285750">
              <a:buFont typeface="Arial" pitchFamily="34" charset="0"/>
              <a:buChar char="•"/>
            </a:pPr>
            <a:r>
              <a:rPr lang="en-US" sz="1200" b="1" dirty="0" smtClean="0">
                <a:solidFill>
                  <a:schemeClr val="bg1"/>
                </a:solidFill>
              </a:rPr>
              <a:t>WALL</a:t>
            </a:r>
            <a:r>
              <a:rPr lang="en-US" sz="1200" dirty="0" smtClean="0">
                <a:solidFill>
                  <a:schemeClr val="bg1"/>
                </a:solidFill>
              </a:rPr>
              <a:t> - This should be a time line of some important event.  Pick one  or  more of the historical  figures friend to set the time.  It can be in years. Great place to use people who did not agree with them. </a:t>
            </a:r>
          </a:p>
          <a:p>
            <a:pPr marL="285750" indent="-285750">
              <a:buFont typeface="Arial" pitchFamily="34" charset="0"/>
              <a:buChar char="•"/>
            </a:pPr>
            <a:r>
              <a:rPr lang="en-US" sz="1200" b="1" dirty="0" smtClean="0">
                <a:solidFill>
                  <a:schemeClr val="bg1"/>
                </a:solidFill>
              </a:rPr>
              <a:t>PHOTOS –</a:t>
            </a:r>
            <a:r>
              <a:rPr lang="en-US" sz="1200" dirty="0" smtClean="0">
                <a:solidFill>
                  <a:schemeClr val="bg1"/>
                </a:solidFill>
              </a:rPr>
              <a:t>Use different pictures that illustrates  aspects of their lives – family,  important sites, etc.  </a:t>
            </a:r>
          </a:p>
          <a:p>
            <a:pPr marL="285750" indent="-285750">
              <a:buFont typeface="Arial" pitchFamily="34" charset="0"/>
              <a:buChar char="•"/>
            </a:pPr>
            <a:r>
              <a:rPr lang="en-US" sz="1200" b="1" dirty="0" smtClean="0">
                <a:solidFill>
                  <a:schemeClr val="bg1"/>
                </a:solidFill>
              </a:rPr>
              <a:t>NOTES</a:t>
            </a:r>
            <a:r>
              <a:rPr lang="en-US" sz="1200" dirty="0" smtClean="0">
                <a:solidFill>
                  <a:schemeClr val="bg1"/>
                </a:solidFill>
              </a:rPr>
              <a:t> – Copy of a speech or short explanation of something that was important in their lives. </a:t>
            </a:r>
            <a:endParaRPr lang="en-US" sz="1400" dirty="0">
              <a:solidFill>
                <a:schemeClr val="bg1"/>
              </a:solidFill>
            </a:endParaRPr>
          </a:p>
        </p:txBody>
      </p:sp>
      <p:sp>
        <p:nvSpPr>
          <p:cNvPr id="19" name="Rounded Rectangle 18"/>
          <p:cNvSpPr/>
          <p:nvPr/>
        </p:nvSpPr>
        <p:spPr>
          <a:xfrm>
            <a:off x="304800" y="4222316"/>
            <a:ext cx="3962400" cy="1264084"/>
          </a:xfrm>
          <a:prstGeom prst="roundRect">
            <a:avLst/>
          </a:prstGeom>
          <a:solidFill>
            <a:srgbClr val="203F7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p:cNvSpPr txBox="1"/>
          <p:nvPr/>
        </p:nvSpPr>
        <p:spPr>
          <a:xfrm>
            <a:off x="533400" y="4343400"/>
            <a:ext cx="3886201" cy="923330"/>
          </a:xfrm>
          <a:prstGeom prst="rect">
            <a:avLst/>
          </a:prstGeom>
          <a:noFill/>
        </p:spPr>
        <p:txBody>
          <a:bodyPr wrap="square" rtlCol="0">
            <a:spAutoFit/>
          </a:bodyPr>
          <a:lstStyle/>
          <a:p>
            <a:r>
              <a:rPr lang="en-US" dirty="0" smtClean="0">
                <a:solidFill>
                  <a:schemeClr val="bg1"/>
                </a:solidFill>
              </a:rPr>
              <a:t>All about Me Museum:</a:t>
            </a:r>
          </a:p>
          <a:p>
            <a:r>
              <a:rPr lang="en-US" dirty="0" smtClean="0">
                <a:solidFill>
                  <a:schemeClr val="bg1"/>
                </a:solidFill>
              </a:rPr>
              <a:t>This could be use by students to document their lives and likes. </a:t>
            </a:r>
          </a:p>
        </p:txBody>
      </p:sp>
      <p:sp>
        <p:nvSpPr>
          <p:cNvPr id="2" name="TextBox 1"/>
          <p:cNvSpPr txBox="1"/>
          <p:nvPr/>
        </p:nvSpPr>
        <p:spPr>
          <a:xfrm>
            <a:off x="0" y="6324600"/>
            <a:ext cx="9144000" cy="381000"/>
          </a:xfrm>
          <a:prstGeom prst="rect">
            <a:avLst/>
          </a:prstGeom>
          <a:solidFill>
            <a:schemeClr val="tx2"/>
          </a:solidFill>
        </p:spPr>
        <p:txBody>
          <a:bodyPr wrap="square" rtlCol="0">
            <a:spAutoFit/>
          </a:bodyPr>
          <a:lstStyle/>
          <a:p>
            <a:pPr algn="ctr"/>
            <a:r>
              <a:rPr lang="en-US" dirty="0" smtClean="0">
                <a:solidFill>
                  <a:schemeClr val="bg1"/>
                </a:solidFill>
              </a:rPr>
              <a:t>Contact </a:t>
            </a:r>
            <a:r>
              <a:rPr lang="en-US" dirty="0" smtClean="0">
                <a:solidFill>
                  <a:schemeClr val="bg1"/>
                </a:solidFill>
              </a:rPr>
              <a:t>rmcgee@ewsc.k12.in.us  </a:t>
            </a:r>
            <a:r>
              <a:rPr lang="en-US" dirty="0" smtClean="0">
                <a:solidFill>
                  <a:schemeClr val="bg1"/>
                </a:solidFill>
              </a:rPr>
              <a:t>if there is a problem with this file.</a:t>
            </a:r>
            <a:endParaRPr lang="en-US" dirty="0">
              <a:solidFill>
                <a:schemeClr val="bg1"/>
              </a:solidFill>
            </a:endParaRPr>
          </a:p>
        </p:txBody>
      </p:sp>
      <p:sp>
        <p:nvSpPr>
          <p:cNvPr id="3" name="TextBox 2"/>
          <p:cNvSpPr txBox="1"/>
          <p:nvPr/>
        </p:nvSpPr>
        <p:spPr>
          <a:xfrm>
            <a:off x="381000" y="5574983"/>
            <a:ext cx="4800600" cy="369332"/>
          </a:xfrm>
          <a:prstGeom prst="rect">
            <a:avLst/>
          </a:prstGeom>
          <a:noFill/>
        </p:spPr>
        <p:txBody>
          <a:bodyPr wrap="square" rtlCol="0">
            <a:spAutoFit/>
          </a:bodyPr>
          <a:lstStyle/>
          <a:p>
            <a:r>
              <a:rPr lang="en-US" sz="1400" b="1" dirty="0" smtClean="0">
                <a:solidFill>
                  <a:srgbClr val="FF0000"/>
                </a:solidFill>
              </a:rPr>
              <a:t>SPECIAL NOTE:  All pictures and facts must be end noted</a:t>
            </a:r>
            <a:r>
              <a:rPr lang="en-US" dirty="0" smtClean="0"/>
              <a:t>. </a:t>
            </a:r>
            <a:endParaRPr lang="en-US" dirty="0"/>
          </a:p>
        </p:txBody>
      </p:sp>
    </p:spTree>
    <p:extLst>
      <p:ext uri="{BB962C8B-B14F-4D97-AF65-F5344CB8AC3E}">
        <p14:creationId xmlns:p14="http://schemas.microsoft.com/office/powerpoint/2010/main" xmlns="" val="43930789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514600" y="990600"/>
            <a:ext cx="6400800" cy="566738"/>
          </a:xfrm>
        </p:spPr>
        <p:txBody>
          <a:bodyPr/>
          <a:lstStyle/>
          <a:p>
            <a:r>
              <a:rPr lang="en-US" dirty="0" smtClean="0">
                <a:solidFill>
                  <a:srgbClr val="00B0F0"/>
                </a:solidFill>
              </a:rPr>
              <a:t>Right Triangle</a:t>
            </a:r>
            <a:endParaRPr lang="en-US" dirty="0">
              <a:solidFill>
                <a:srgbClr val="00B0F0"/>
              </a:solidFill>
            </a:endParaRPr>
          </a:p>
        </p:txBody>
      </p:sp>
      <p:pic>
        <p:nvPicPr>
          <p:cNvPr id="26" name="Picture Placeholder 25" descr="rt triangle.jpg"/>
          <p:cNvPicPr>
            <a:picLocks noGrp="1" noChangeAspect="1"/>
          </p:cNvPicPr>
          <p:nvPr>
            <p:ph type="pic" idx="1"/>
          </p:nvPr>
        </p:nvPicPr>
        <p:blipFill>
          <a:blip r:embed="rId2" cstate="print"/>
          <a:srcRect l="17047" r="17047"/>
          <a:stretch>
            <a:fillRect/>
          </a:stretch>
        </p:blipFill>
        <p:spPr>
          <a:xfrm>
            <a:off x="533400" y="1028700"/>
            <a:ext cx="1905000" cy="1939307"/>
          </a:xfrm>
        </p:spPr>
      </p:pic>
      <p:pic>
        <p:nvPicPr>
          <p:cNvPr id="10" name="Picture 9" descr="Jean McCreight Miller - Windows Internet Explorer"/>
          <p:cNvPicPr>
            <a:picLocks noChangeAspect="1"/>
          </p:cNvPicPr>
          <p:nvPr/>
        </p:nvPicPr>
        <p:blipFill rotWithShape="1">
          <a:blip r:embed="rId3" cstate="print">
            <a:extLst>
              <a:ext uri="{28A0092B-C50C-407E-A947-70E740481C1C}">
                <a14:useLocalDpi xmlns:a14="http://schemas.microsoft.com/office/drawing/2010/main" xmlns="" val="0"/>
              </a:ext>
            </a:extLst>
          </a:blip>
          <a:srcRect l="5875" t="20800" r="9500" b="74219"/>
          <a:stretch/>
        </p:blipFill>
        <p:spPr>
          <a:xfrm>
            <a:off x="293370" y="381000"/>
            <a:ext cx="8622030" cy="457200"/>
          </a:xfrm>
          <a:prstGeom prst="rect">
            <a:avLst/>
          </a:prstGeom>
        </p:spPr>
      </p:pic>
      <p:sp>
        <p:nvSpPr>
          <p:cNvPr id="11" name="Text Placeholder 5"/>
          <p:cNvSpPr txBox="1">
            <a:spLocks/>
          </p:cNvSpPr>
          <p:nvPr/>
        </p:nvSpPr>
        <p:spPr>
          <a:xfrm>
            <a:off x="4179570" y="2346960"/>
            <a:ext cx="4419600" cy="457200"/>
          </a:xfrm>
          <a:prstGeom prst="rect">
            <a:avLst/>
          </a:prstGeom>
        </p:spPr>
        <p:txBody>
          <a:bodyPr vert="horz" lIns="91440" tIns="45720" rIns="91440" bIns="45720" rtlCol="0">
            <a:normAutofit/>
          </a:bodyPr>
          <a:lstStyle>
            <a:lvl1pPr marL="0" indent="0" algn="l" defTabSz="914400" rtl="0" eaLnBrk="1" latinLnBrk="0" hangingPunct="1">
              <a:spcBef>
                <a:spcPct val="20000"/>
              </a:spcBef>
              <a:buFont typeface="Arial" pitchFamily="34" charset="0"/>
              <a:buNone/>
              <a:defRPr sz="1400" kern="1200">
                <a:solidFill>
                  <a:schemeClr val="tx1"/>
                </a:solidFill>
                <a:latin typeface="+mn-lt"/>
                <a:ea typeface="+mn-ea"/>
                <a:cs typeface="+mn-cs"/>
              </a:defRPr>
            </a:lvl1pPr>
            <a:lvl2pPr marL="457200" indent="0" algn="l" defTabSz="914400" rtl="0" eaLnBrk="1" latinLnBrk="0" hangingPunct="1">
              <a:spcBef>
                <a:spcPct val="20000"/>
              </a:spcBef>
              <a:buFont typeface="Arial" pitchFamily="34" charset="0"/>
              <a:buNone/>
              <a:defRPr sz="1200" kern="1200">
                <a:solidFill>
                  <a:schemeClr val="tx1"/>
                </a:solidFill>
                <a:latin typeface="+mn-lt"/>
                <a:ea typeface="+mn-ea"/>
                <a:cs typeface="+mn-cs"/>
              </a:defRPr>
            </a:lvl2pPr>
            <a:lvl3pPr marL="914400" indent="0" algn="l" defTabSz="914400" rtl="0" eaLnBrk="1" latinLnBrk="0" hangingPunct="1">
              <a:spcBef>
                <a:spcPct val="20000"/>
              </a:spcBef>
              <a:buFont typeface="Arial" pitchFamily="34" charset="0"/>
              <a:buNone/>
              <a:defRPr sz="1000" kern="1200">
                <a:solidFill>
                  <a:schemeClr val="tx1"/>
                </a:solidFill>
                <a:latin typeface="+mn-lt"/>
                <a:ea typeface="+mn-ea"/>
                <a:cs typeface="+mn-cs"/>
              </a:defRPr>
            </a:lvl3pPr>
            <a:lvl4pPr marL="13716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4pPr>
            <a:lvl5pPr marL="18288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5pPr>
            <a:lvl6pPr marL="22860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6pPr>
            <a:lvl7pPr marL="27432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7pPr>
            <a:lvl8pPr marL="32004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8pPr>
            <a:lvl9pPr marL="36576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9pPr>
          </a:lstStyle>
          <a:p>
            <a:endParaRPr lang="en-US" dirty="0"/>
          </a:p>
        </p:txBody>
      </p:sp>
      <p:sp>
        <p:nvSpPr>
          <p:cNvPr id="14" name="Text Placeholder 5"/>
          <p:cNvSpPr>
            <a:spLocks noGrp="1"/>
          </p:cNvSpPr>
          <p:nvPr/>
        </p:nvSpPr>
        <p:spPr>
          <a:xfrm>
            <a:off x="2362200" y="3200400"/>
            <a:ext cx="4419600" cy="457200"/>
          </a:xfrm>
          <a:prstGeom prst="rect">
            <a:avLst/>
          </a:prstGeom>
        </p:spPr>
        <p:txBody>
          <a:bodyPr vert="horz" lIns="91440" tIns="45720" rIns="91440" bIns="45720" rtlCol="0">
            <a:normAutofit/>
          </a:bodyPr>
          <a:lstStyle>
            <a:lvl1pPr marL="0" indent="0" algn="l" defTabSz="914400" rtl="0" eaLnBrk="1" latinLnBrk="0" hangingPunct="1">
              <a:spcBef>
                <a:spcPct val="20000"/>
              </a:spcBef>
              <a:buFont typeface="Arial" pitchFamily="34" charset="0"/>
              <a:buNone/>
              <a:defRPr sz="1400" kern="1200">
                <a:solidFill>
                  <a:schemeClr val="tx1"/>
                </a:solidFill>
                <a:latin typeface="+mn-lt"/>
                <a:ea typeface="+mn-ea"/>
                <a:cs typeface="+mn-cs"/>
              </a:defRPr>
            </a:lvl1pPr>
            <a:lvl2pPr marL="457200" indent="0" algn="l" defTabSz="914400" rtl="0" eaLnBrk="1" latinLnBrk="0" hangingPunct="1">
              <a:spcBef>
                <a:spcPct val="20000"/>
              </a:spcBef>
              <a:buFont typeface="Arial" pitchFamily="34" charset="0"/>
              <a:buNone/>
              <a:defRPr sz="1200" kern="1200">
                <a:solidFill>
                  <a:schemeClr val="tx1"/>
                </a:solidFill>
                <a:latin typeface="+mn-lt"/>
                <a:ea typeface="+mn-ea"/>
                <a:cs typeface="+mn-cs"/>
              </a:defRPr>
            </a:lvl2pPr>
            <a:lvl3pPr marL="914400" indent="0" algn="l" defTabSz="914400" rtl="0" eaLnBrk="1" latinLnBrk="0" hangingPunct="1">
              <a:spcBef>
                <a:spcPct val="20000"/>
              </a:spcBef>
              <a:buFont typeface="Arial" pitchFamily="34" charset="0"/>
              <a:buNone/>
              <a:defRPr sz="1000" kern="1200">
                <a:solidFill>
                  <a:schemeClr val="tx1"/>
                </a:solidFill>
                <a:latin typeface="+mn-lt"/>
                <a:ea typeface="+mn-ea"/>
                <a:cs typeface="+mn-cs"/>
              </a:defRPr>
            </a:lvl3pPr>
            <a:lvl4pPr marL="13716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4pPr>
            <a:lvl5pPr marL="18288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5pPr>
            <a:lvl6pPr marL="22860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6pPr>
            <a:lvl7pPr marL="27432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7pPr>
            <a:lvl8pPr marL="32004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8pPr>
            <a:lvl9pPr marL="36576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9pPr>
          </a:lstStyle>
          <a:p>
            <a:endParaRPr lang="en-US" dirty="0"/>
          </a:p>
        </p:txBody>
      </p:sp>
      <p:sp>
        <p:nvSpPr>
          <p:cNvPr id="22" name="TextBox 21"/>
          <p:cNvSpPr txBox="1"/>
          <p:nvPr/>
        </p:nvSpPr>
        <p:spPr>
          <a:xfrm>
            <a:off x="2514600" y="1667062"/>
            <a:ext cx="6400800" cy="5078313"/>
          </a:xfrm>
          <a:prstGeom prst="rect">
            <a:avLst/>
          </a:prstGeom>
          <a:solidFill>
            <a:schemeClr val="bg1">
              <a:lumMod val="85000"/>
            </a:schemeClr>
          </a:solidFill>
        </p:spPr>
        <p:txBody>
          <a:bodyPr wrap="square" rtlCol="0">
            <a:spAutoFit/>
          </a:bodyPr>
          <a:lstStyle/>
          <a:p>
            <a:endParaRPr lang="en-US" sz="1200" dirty="0" smtClean="0">
              <a:solidFill>
                <a:srgbClr val="585858"/>
              </a:solidFill>
            </a:endParaRPr>
          </a:p>
          <a:p>
            <a:pPr algn="r"/>
            <a:endParaRPr lang="en-US" sz="1200" dirty="0">
              <a:solidFill>
                <a:srgbClr val="585858"/>
              </a:solidFill>
            </a:endParaRPr>
          </a:p>
          <a:p>
            <a:pPr algn="r"/>
            <a:endParaRPr lang="en-US" sz="1200" dirty="0" smtClean="0">
              <a:solidFill>
                <a:srgbClr val="585858"/>
              </a:solidFill>
            </a:endParaRPr>
          </a:p>
          <a:p>
            <a:pPr algn="r"/>
            <a:endParaRPr lang="en-US" sz="1200" dirty="0">
              <a:solidFill>
                <a:srgbClr val="585858"/>
              </a:solidFill>
            </a:endParaRPr>
          </a:p>
          <a:p>
            <a:pPr algn="r"/>
            <a:endParaRPr lang="en-US" sz="1200" dirty="0" smtClean="0">
              <a:solidFill>
                <a:srgbClr val="585858"/>
              </a:solidFill>
            </a:endParaRPr>
          </a:p>
          <a:p>
            <a:pPr algn="r"/>
            <a:endParaRPr lang="en-US" sz="1200" dirty="0">
              <a:solidFill>
                <a:srgbClr val="585858"/>
              </a:solidFill>
            </a:endParaRPr>
          </a:p>
          <a:p>
            <a:pPr algn="r"/>
            <a:endParaRPr lang="en-US" sz="1200" dirty="0" smtClean="0">
              <a:solidFill>
                <a:srgbClr val="585858"/>
              </a:solidFill>
            </a:endParaRPr>
          </a:p>
          <a:p>
            <a:pPr algn="r"/>
            <a:endParaRPr lang="en-US" sz="1200" dirty="0">
              <a:solidFill>
                <a:srgbClr val="585858"/>
              </a:solidFill>
            </a:endParaRPr>
          </a:p>
          <a:p>
            <a:pPr algn="r"/>
            <a:endParaRPr lang="en-US" sz="1200" dirty="0" smtClean="0">
              <a:solidFill>
                <a:srgbClr val="585858"/>
              </a:solidFill>
            </a:endParaRPr>
          </a:p>
          <a:p>
            <a:pPr algn="r"/>
            <a:endParaRPr lang="en-US" sz="1200" dirty="0">
              <a:solidFill>
                <a:srgbClr val="585858"/>
              </a:solidFill>
            </a:endParaRPr>
          </a:p>
          <a:p>
            <a:pPr algn="r"/>
            <a:endParaRPr lang="en-US" sz="1200" dirty="0" smtClean="0">
              <a:solidFill>
                <a:srgbClr val="585858"/>
              </a:solidFill>
            </a:endParaRPr>
          </a:p>
          <a:p>
            <a:pPr algn="r"/>
            <a:endParaRPr lang="en-US" sz="1200" dirty="0">
              <a:solidFill>
                <a:srgbClr val="585858"/>
              </a:solidFill>
            </a:endParaRPr>
          </a:p>
          <a:p>
            <a:pPr algn="r"/>
            <a:endParaRPr lang="en-US" sz="1200" dirty="0" smtClean="0">
              <a:solidFill>
                <a:srgbClr val="585858"/>
              </a:solidFill>
            </a:endParaRPr>
          </a:p>
          <a:p>
            <a:pPr algn="r"/>
            <a:endParaRPr lang="en-US" sz="1200" dirty="0">
              <a:solidFill>
                <a:srgbClr val="585858"/>
              </a:solidFill>
            </a:endParaRPr>
          </a:p>
          <a:p>
            <a:pPr algn="r"/>
            <a:endParaRPr lang="en-US" sz="1200" dirty="0" smtClean="0">
              <a:solidFill>
                <a:srgbClr val="585858"/>
              </a:solidFill>
            </a:endParaRPr>
          </a:p>
          <a:p>
            <a:pPr algn="r"/>
            <a:endParaRPr lang="en-US" sz="1200" dirty="0">
              <a:solidFill>
                <a:srgbClr val="585858"/>
              </a:solidFill>
            </a:endParaRPr>
          </a:p>
          <a:p>
            <a:pPr algn="r"/>
            <a:endParaRPr lang="en-US" sz="1200" dirty="0" smtClean="0">
              <a:solidFill>
                <a:srgbClr val="585858"/>
              </a:solidFill>
            </a:endParaRPr>
          </a:p>
          <a:p>
            <a:pPr algn="r"/>
            <a:endParaRPr lang="en-US" sz="1200" dirty="0">
              <a:solidFill>
                <a:srgbClr val="585858"/>
              </a:solidFill>
            </a:endParaRPr>
          </a:p>
          <a:p>
            <a:pPr algn="r"/>
            <a:endParaRPr lang="en-US" sz="1200" dirty="0" smtClean="0">
              <a:solidFill>
                <a:srgbClr val="585858"/>
              </a:solidFill>
            </a:endParaRPr>
          </a:p>
          <a:p>
            <a:pPr algn="r"/>
            <a:endParaRPr lang="en-US" sz="1200" dirty="0">
              <a:solidFill>
                <a:srgbClr val="585858"/>
              </a:solidFill>
            </a:endParaRPr>
          </a:p>
          <a:p>
            <a:pPr algn="r"/>
            <a:endParaRPr lang="en-US" sz="1200" dirty="0" smtClean="0">
              <a:solidFill>
                <a:srgbClr val="585858"/>
              </a:solidFill>
            </a:endParaRPr>
          </a:p>
          <a:p>
            <a:pPr algn="r"/>
            <a:endParaRPr lang="en-US" sz="1200" dirty="0">
              <a:solidFill>
                <a:srgbClr val="585858"/>
              </a:solidFill>
            </a:endParaRPr>
          </a:p>
          <a:p>
            <a:pPr algn="r"/>
            <a:endParaRPr lang="en-US" sz="1200" dirty="0" smtClean="0">
              <a:solidFill>
                <a:srgbClr val="585858"/>
              </a:solidFill>
            </a:endParaRPr>
          </a:p>
          <a:p>
            <a:pPr algn="r"/>
            <a:endParaRPr lang="en-US" sz="1200" dirty="0">
              <a:solidFill>
                <a:srgbClr val="585858"/>
              </a:solidFill>
            </a:endParaRPr>
          </a:p>
          <a:p>
            <a:pPr algn="r"/>
            <a:endParaRPr lang="en-US" sz="1200" dirty="0" smtClean="0">
              <a:solidFill>
                <a:srgbClr val="585858"/>
              </a:solidFill>
            </a:endParaRPr>
          </a:p>
          <a:p>
            <a:pPr algn="r"/>
            <a:endParaRPr lang="en-US" sz="1200" dirty="0">
              <a:solidFill>
                <a:srgbClr val="585858"/>
              </a:solidFill>
            </a:endParaRPr>
          </a:p>
          <a:p>
            <a:pPr algn="r"/>
            <a:endParaRPr lang="en-US" sz="1200" dirty="0" smtClean="0">
              <a:solidFill>
                <a:srgbClr val="585858"/>
              </a:solidFill>
            </a:endParaRPr>
          </a:p>
        </p:txBody>
      </p:sp>
      <p:sp>
        <p:nvSpPr>
          <p:cNvPr id="17" name="TextBox 16"/>
          <p:cNvSpPr txBox="1"/>
          <p:nvPr/>
        </p:nvSpPr>
        <p:spPr>
          <a:xfrm>
            <a:off x="2514600" y="1672441"/>
            <a:ext cx="3048000" cy="4893647"/>
          </a:xfrm>
          <a:prstGeom prst="rect">
            <a:avLst/>
          </a:prstGeom>
          <a:solidFill>
            <a:schemeClr val="bg1">
              <a:lumMod val="85000"/>
            </a:schemeClr>
          </a:solidFill>
        </p:spPr>
        <p:txBody>
          <a:bodyPr wrap="square" rtlCol="0">
            <a:spAutoFit/>
          </a:bodyPr>
          <a:lstStyle/>
          <a:p>
            <a:r>
              <a:rPr lang="en-US" sz="1200" dirty="0" smtClean="0">
                <a:solidFill>
                  <a:srgbClr val="585858"/>
                </a:solidFill>
              </a:rPr>
              <a:t>Birthday:</a:t>
            </a:r>
          </a:p>
          <a:p>
            <a:endParaRPr lang="en-US" sz="1200" dirty="0" smtClean="0">
              <a:solidFill>
                <a:srgbClr val="585858"/>
              </a:solidFill>
            </a:endParaRPr>
          </a:p>
          <a:p>
            <a:r>
              <a:rPr lang="en-US" sz="1200" dirty="0" smtClean="0">
                <a:solidFill>
                  <a:srgbClr val="585858"/>
                </a:solidFill>
              </a:rPr>
              <a:t>I am:</a:t>
            </a:r>
          </a:p>
          <a:p>
            <a:endParaRPr lang="en-US" sz="1200" dirty="0" smtClean="0">
              <a:solidFill>
                <a:srgbClr val="585858"/>
              </a:solidFill>
            </a:endParaRPr>
          </a:p>
          <a:p>
            <a:r>
              <a:rPr lang="en-US" sz="1200" dirty="0" smtClean="0">
                <a:solidFill>
                  <a:srgbClr val="585858"/>
                </a:solidFill>
              </a:rPr>
              <a:t>Education:</a:t>
            </a:r>
          </a:p>
          <a:p>
            <a:endParaRPr lang="en-US" sz="1200" dirty="0" smtClean="0">
              <a:solidFill>
                <a:srgbClr val="585858"/>
              </a:solidFill>
            </a:endParaRPr>
          </a:p>
          <a:p>
            <a:endParaRPr lang="en-US" sz="1200" dirty="0" smtClean="0">
              <a:solidFill>
                <a:srgbClr val="585858"/>
              </a:solidFill>
            </a:endParaRPr>
          </a:p>
          <a:p>
            <a:r>
              <a:rPr lang="en-US" sz="1200" dirty="0" smtClean="0">
                <a:solidFill>
                  <a:srgbClr val="585858"/>
                </a:solidFill>
              </a:rPr>
              <a:t>Hometown: </a:t>
            </a:r>
          </a:p>
          <a:p>
            <a:endParaRPr lang="en-US" sz="1200" dirty="0">
              <a:solidFill>
                <a:srgbClr val="585858"/>
              </a:solidFill>
            </a:endParaRPr>
          </a:p>
          <a:p>
            <a:r>
              <a:rPr lang="en-US" sz="1200" dirty="0" smtClean="0">
                <a:solidFill>
                  <a:srgbClr val="585858"/>
                </a:solidFill>
              </a:rPr>
              <a:t>Work:</a:t>
            </a:r>
          </a:p>
          <a:p>
            <a:endParaRPr lang="en-US" sz="1200" dirty="0" smtClean="0">
              <a:solidFill>
                <a:srgbClr val="585858"/>
              </a:solidFill>
            </a:endParaRPr>
          </a:p>
          <a:p>
            <a:endParaRPr lang="en-US" sz="1200" dirty="0" smtClean="0">
              <a:solidFill>
                <a:srgbClr val="585858"/>
              </a:solidFill>
            </a:endParaRPr>
          </a:p>
          <a:p>
            <a:r>
              <a:rPr lang="en-US" sz="1200" dirty="0" smtClean="0">
                <a:solidFill>
                  <a:srgbClr val="585858"/>
                </a:solidFill>
              </a:rPr>
              <a:t>Interested in:</a:t>
            </a:r>
          </a:p>
          <a:p>
            <a:endParaRPr lang="en-US" sz="1200" dirty="0" smtClean="0">
              <a:solidFill>
                <a:srgbClr val="585858"/>
              </a:solidFill>
            </a:endParaRPr>
          </a:p>
          <a:p>
            <a:endParaRPr lang="en-US" sz="1200" dirty="0">
              <a:solidFill>
                <a:srgbClr val="585858"/>
              </a:solidFill>
            </a:endParaRPr>
          </a:p>
          <a:p>
            <a:endParaRPr lang="en-US" sz="1200" dirty="0">
              <a:solidFill>
                <a:srgbClr val="585858"/>
              </a:solidFill>
            </a:endParaRPr>
          </a:p>
          <a:p>
            <a:r>
              <a:rPr lang="en-US" sz="1200" dirty="0" smtClean="0">
                <a:solidFill>
                  <a:srgbClr val="585858"/>
                </a:solidFill>
              </a:rPr>
              <a:t>Philosophy:</a:t>
            </a:r>
          </a:p>
          <a:p>
            <a:endParaRPr lang="en-US" sz="1200" dirty="0" smtClean="0">
              <a:solidFill>
                <a:srgbClr val="585858"/>
              </a:solidFill>
            </a:endParaRPr>
          </a:p>
          <a:p>
            <a:endParaRPr lang="en-US" sz="1200" dirty="0">
              <a:solidFill>
                <a:srgbClr val="585858"/>
              </a:solidFill>
            </a:endParaRPr>
          </a:p>
          <a:p>
            <a:r>
              <a:rPr lang="en-US" sz="1200" dirty="0" smtClean="0">
                <a:solidFill>
                  <a:srgbClr val="585858"/>
                </a:solidFill>
              </a:rPr>
              <a:t>Places I have  traveled :</a:t>
            </a:r>
          </a:p>
          <a:p>
            <a:endParaRPr lang="en-US" sz="1200" dirty="0">
              <a:solidFill>
                <a:srgbClr val="585858"/>
              </a:solidFill>
            </a:endParaRPr>
          </a:p>
          <a:p>
            <a:endParaRPr lang="en-US" sz="1200" dirty="0" smtClean="0">
              <a:solidFill>
                <a:srgbClr val="585858"/>
              </a:solidFill>
            </a:endParaRPr>
          </a:p>
          <a:p>
            <a:endParaRPr lang="en-US" sz="1200" dirty="0">
              <a:solidFill>
                <a:srgbClr val="585858"/>
              </a:solidFill>
            </a:endParaRPr>
          </a:p>
          <a:p>
            <a:r>
              <a:rPr lang="en-US" sz="1200" dirty="0" smtClean="0">
                <a:solidFill>
                  <a:srgbClr val="585858"/>
                </a:solidFill>
              </a:rPr>
              <a:t>Other : </a:t>
            </a:r>
          </a:p>
          <a:p>
            <a:endParaRPr lang="en-US" sz="1200" dirty="0">
              <a:solidFill>
                <a:srgbClr val="585858"/>
              </a:solidFill>
            </a:endParaRPr>
          </a:p>
          <a:p>
            <a:endParaRPr lang="en-US" sz="1200" dirty="0" smtClean="0">
              <a:solidFill>
                <a:srgbClr val="585858"/>
              </a:solidFill>
            </a:endParaRPr>
          </a:p>
        </p:txBody>
      </p:sp>
      <p:pic>
        <p:nvPicPr>
          <p:cNvPr id="20" name="Picture 19" descr="Screen Clipping"/>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533400" y="3159161"/>
            <a:ext cx="1824050" cy="3317839"/>
          </a:xfrm>
          <a:prstGeom prst="rect">
            <a:avLst/>
          </a:prstGeom>
        </p:spPr>
      </p:pic>
      <p:sp>
        <p:nvSpPr>
          <p:cNvPr id="19" name="Action Button: Custom 18">
            <a:hlinkClick r:id="rId5" action="ppaction://hlinksldjump" highlightClick="1"/>
          </p:cNvPr>
          <p:cNvSpPr/>
          <p:nvPr/>
        </p:nvSpPr>
        <p:spPr>
          <a:xfrm>
            <a:off x="533400" y="3429000"/>
            <a:ext cx="1824050" cy="402431"/>
          </a:xfrm>
          <a:prstGeom prst="actionButtonBlank">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Action Button: Custom 22">
            <a:hlinkClick r:id="rId6" action="ppaction://hlinksldjump" highlightClick="1"/>
          </p:cNvPr>
          <p:cNvSpPr/>
          <p:nvPr/>
        </p:nvSpPr>
        <p:spPr>
          <a:xfrm>
            <a:off x="533400" y="3962400"/>
            <a:ext cx="1824050" cy="533400"/>
          </a:xfrm>
          <a:prstGeom prst="actionButtonBlank">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Action Button: Custom 23">
            <a:hlinkClick r:id="rId7" action="ppaction://hlinksldjump" highlightClick="1"/>
          </p:cNvPr>
          <p:cNvSpPr/>
          <p:nvPr/>
        </p:nvSpPr>
        <p:spPr>
          <a:xfrm>
            <a:off x="533400" y="4495800"/>
            <a:ext cx="1824050" cy="533400"/>
          </a:xfrm>
          <a:prstGeom prst="actionButtonBlank">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TextBox 24"/>
          <p:cNvSpPr txBox="1"/>
          <p:nvPr/>
        </p:nvSpPr>
        <p:spPr>
          <a:xfrm>
            <a:off x="3327747" y="2407177"/>
            <a:ext cx="5528154" cy="430887"/>
          </a:xfrm>
          <a:prstGeom prst="rect">
            <a:avLst/>
          </a:prstGeom>
          <a:solidFill>
            <a:schemeClr val="bg1"/>
          </a:solidFill>
        </p:spPr>
        <p:txBody>
          <a:bodyPr wrap="square" rtlCol="0">
            <a:spAutoFit/>
          </a:bodyPr>
          <a:lstStyle/>
          <a:p>
            <a:r>
              <a:rPr lang="en-US" sz="1100" dirty="0" smtClean="0"/>
              <a:t>I’m </a:t>
            </a:r>
            <a:r>
              <a:rPr lang="en-US" sz="1100" dirty="0" smtClean="0"/>
              <a:t>exist in all aspects of education, starting with kindergarten with shapes and all through high school and college in geometry and trigonometry. </a:t>
            </a:r>
            <a:endParaRPr lang="en-US" sz="1100" dirty="0"/>
          </a:p>
        </p:txBody>
      </p:sp>
      <p:sp>
        <p:nvSpPr>
          <p:cNvPr id="29" name="TextBox 28"/>
          <p:cNvSpPr txBox="1"/>
          <p:nvPr/>
        </p:nvSpPr>
        <p:spPr>
          <a:xfrm>
            <a:off x="3429547" y="2951179"/>
            <a:ext cx="5376249" cy="261610"/>
          </a:xfrm>
          <a:prstGeom prst="rect">
            <a:avLst/>
          </a:prstGeom>
          <a:solidFill>
            <a:schemeClr val="bg1"/>
          </a:solidFill>
        </p:spPr>
        <p:txBody>
          <a:bodyPr wrap="square" rtlCol="0">
            <a:spAutoFit/>
          </a:bodyPr>
          <a:lstStyle/>
          <a:p>
            <a:r>
              <a:rPr lang="en-US" sz="1100" dirty="0" smtClean="0"/>
              <a:t>Greece (Pythagoras brought me to life around 500 BC)  </a:t>
            </a:r>
            <a:endParaRPr lang="en-US" sz="1100" dirty="0"/>
          </a:p>
        </p:txBody>
      </p:sp>
      <p:sp>
        <p:nvSpPr>
          <p:cNvPr id="30" name="TextBox 29"/>
          <p:cNvSpPr txBox="1"/>
          <p:nvPr/>
        </p:nvSpPr>
        <p:spPr>
          <a:xfrm>
            <a:off x="4114801" y="5181600"/>
            <a:ext cx="4690996" cy="430887"/>
          </a:xfrm>
          <a:prstGeom prst="rect">
            <a:avLst/>
          </a:prstGeom>
          <a:solidFill>
            <a:schemeClr val="bg1"/>
          </a:solidFill>
        </p:spPr>
        <p:txBody>
          <a:bodyPr wrap="square" rtlCol="0">
            <a:spAutoFit/>
          </a:bodyPr>
          <a:lstStyle/>
          <a:p>
            <a:r>
              <a:rPr lang="en-US" sz="1100" dirty="0" smtClean="0"/>
              <a:t>I have traveled into the three dimensional</a:t>
            </a:r>
            <a:r>
              <a:rPr lang="en-US" sz="1100" dirty="0" smtClean="0"/>
              <a:t> arena and become part of triangular prisms and triangular pyramids.</a:t>
            </a:r>
            <a:endParaRPr lang="en-US" sz="1100" dirty="0"/>
          </a:p>
        </p:txBody>
      </p:sp>
      <p:sp>
        <p:nvSpPr>
          <p:cNvPr id="31" name="TextBox 30"/>
          <p:cNvSpPr txBox="1"/>
          <p:nvPr/>
        </p:nvSpPr>
        <p:spPr>
          <a:xfrm>
            <a:off x="3048001" y="2057400"/>
            <a:ext cx="2514599" cy="261610"/>
          </a:xfrm>
          <a:prstGeom prst="rect">
            <a:avLst/>
          </a:prstGeom>
          <a:solidFill>
            <a:schemeClr val="bg1"/>
          </a:solidFill>
        </p:spPr>
        <p:txBody>
          <a:bodyPr wrap="square" rtlCol="0">
            <a:spAutoFit/>
          </a:bodyPr>
          <a:lstStyle/>
          <a:p>
            <a:r>
              <a:rPr lang="en-US" sz="1100" dirty="0" smtClean="0"/>
              <a:t>Always Right . </a:t>
            </a:r>
            <a:endParaRPr lang="en-US" sz="1100" dirty="0"/>
          </a:p>
        </p:txBody>
      </p:sp>
      <p:sp>
        <p:nvSpPr>
          <p:cNvPr id="33" name="TextBox 32"/>
          <p:cNvSpPr txBox="1"/>
          <p:nvPr/>
        </p:nvSpPr>
        <p:spPr>
          <a:xfrm>
            <a:off x="3234846" y="1697493"/>
            <a:ext cx="5299554" cy="261610"/>
          </a:xfrm>
          <a:prstGeom prst="rect">
            <a:avLst/>
          </a:prstGeom>
          <a:solidFill>
            <a:schemeClr val="bg1"/>
          </a:solidFill>
        </p:spPr>
        <p:txBody>
          <a:bodyPr wrap="square" rtlCol="0">
            <a:spAutoFit/>
          </a:bodyPr>
          <a:lstStyle/>
          <a:p>
            <a:r>
              <a:rPr lang="en-US" sz="1100" dirty="0" smtClean="0"/>
              <a:t>I was born by bisecting a rectangle at opposite corners back before dates were recorded. </a:t>
            </a:r>
            <a:endParaRPr lang="en-US" sz="1100" dirty="0"/>
          </a:p>
        </p:txBody>
      </p:sp>
      <p:sp>
        <p:nvSpPr>
          <p:cNvPr id="34" name="TextBox 33"/>
          <p:cNvSpPr txBox="1"/>
          <p:nvPr/>
        </p:nvSpPr>
        <p:spPr>
          <a:xfrm>
            <a:off x="3029759" y="3351382"/>
            <a:ext cx="5783370" cy="430887"/>
          </a:xfrm>
          <a:prstGeom prst="rect">
            <a:avLst/>
          </a:prstGeom>
          <a:solidFill>
            <a:schemeClr val="bg1"/>
          </a:solidFill>
        </p:spPr>
        <p:txBody>
          <a:bodyPr wrap="square" rtlCol="0">
            <a:spAutoFit/>
          </a:bodyPr>
          <a:lstStyle/>
          <a:p>
            <a:r>
              <a:rPr lang="en-US" sz="1100" dirty="0" smtClean="0"/>
              <a:t>I work in theorems beginning with the angle sum theorem, but am most know for the Pythagorean Theorem. </a:t>
            </a:r>
            <a:endParaRPr lang="en-US" sz="1100" dirty="0"/>
          </a:p>
        </p:txBody>
      </p:sp>
      <p:sp>
        <p:nvSpPr>
          <p:cNvPr id="35" name="TextBox 34"/>
          <p:cNvSpPr txBox="1"/>
          <p:nvPr/>
        </p:nvSpPr>
        <p:spPr>
          <a:xfrm>
            <a:off x="3509650" y="3962400"/>
            <a:ext cx="5296146" cy="261610"/>
          </a:xfrm>
          <a:prstGeom prst="rect">
            <a:avLst/>
          </a:prstGeom>
          <a:solidFill>
            <a:schemeClr val="bg1"/>
          </a:solidFill>
        </p:spPr>
        <p:txBody>
          <a:bodyPr wrap="square" rtlCol="0">
            <a:spAutoFit/>
          </a:bodyPr>
          <a:lstStyle/>
          <a:p>
            <a:r>
              <a:rPr lang="en-US" sz="1100" dirty="0" smtClean="0"/>
              <a:t>Rulers, drafting, line dancing, </a:t>
            </a:r>
            <a:r>
              <a:rPr lang="en-US" sz="1100" dirty="0" err="1" smtClean="0"/>
              <a:t>billards,and</a:t>
            </a:r>
            <a:r>
              <a:rPr lang="en-US" sz="1100" dirty="0" smtClean="0"/>
              <a:t> traveling to the Bermuda Triangle  </a:t>
            </a:r>
            <a:endParaRPr lang="en-US" sz="1100" dirty="0"/>
          </a:p>
        </p:txBody>
      </p:sp>
      <p:sp>
        <p:nvSpPr>
          <p:cNvPr id="37" name="TextBox 36"/>
          <p:cNvSpPr txBox="1"/>
          <p:nvPr/>
        </p:nvSpPr>
        <p:spPr>
          <a:xfrm>
            <a:off x="3429547" y="4572000"/>
            <a:ext cx="5376249" cy="261610"/>
          </a:xfrm>
          <a:prstGeom prst="rect">
            <a:avLst/>
          </a:prstGeom>
          <a:solidFill>
            <a:schemeClr val="bg1"/>
          </a:solidFill>
        </p:spPr>
        <p:txBody>
          <a:bodyPr wrap="square" rtlCol="0">
            <a:spAutoFit/>
          </a:bodyPr>
          <a:lstStyle/>
          <a:p>
            <a:r>
              <a:rPr lang="en-US" sz="1100" dirty="0" smtClean="0"/>
              <a:t>Its all about the angles</a:t>
            </a:r>
            <a:endParaRPr lang="en-US" sz="1100" dirty="0"/>
          </a:p>
        </p:txBody>
      </p:sp>
      <p:sp>
        <p:nvSpPr>
          <p:cNvPr id="38" name="TextBox 37"/>
          <p:cNvSpPr txBox="1"/>
          <p:nvPr/>
        </p:nvSpPr>
        <p:spPr>
          <a:xfrm>
            <a:off x="3124200" y="5867400"/>
            <a:ext cx="5724804" cy="261610"/>
          </a:xfrm>
          <a:prstGeom prst="rect">
            <a:avLst/>
          </a:prstGeom>
          <a:solidFill>
            <a:schemeClr val="bg1"/>
          </a:solidFill>
        </p:spPr>
        <p:txBody>
          <a:bodyPr wrap="square" rtlCol="0">
            <a:spAutoFit/>
          </a:bodyPr>
          <a:lstStyle/>
          <a:p>
            <a:r>
              <a:rPr lang="en-US" sz="1100" dirty="0" smtClean="0"/>
              <a:t>I </a:t>
            </a:r>
            <a:r>
              <a:rPr lang="en-US" sz="1100" dirty="0" smtClean="0"/>
              <a:t>can be combined with two 45 degree angles or a 30 &amp; 60 angle to become even more special</a:t>
            </a:r>
            <a:endParaRPr lang="en-US" sz="1100" dirty="0"/>
          </a:p>
        </p:txBody>
      </p:sp>
      <p:sp>
        <p:nvSpPr>
          <p:cNvPr id="39" name="TextBox 38"/>
          <p:cNvSpPr txBox="1"/>
          <p:nvPr/>
        </p:nvSpPr>
        <p:spPr>
          <a:xfrm>
            <a:off x="7959195" y="1074965"/>
            <a:ext cx="918627" cy="369332"/>
          </a:xfrm>
          <a:prstGeom prst="rect">
            <a:avLst/>
          </a:prstGeom>
          <a:noFill/>
        </p:spPr>
        <p:txBody>
          <a:bodyPr wrap="square" rtlCol="0">
            <a:spAutoFit/>
          </a:bodyPr>
          <a:lstStyle/>
          <a:p>
            <a:r>
              <a:rPr lang="en-US" b="1" dirty="0" smtClean="0">
                <a:solidFill>
                  <a:schemeClr val="bg1">
                    <a:lumMod val="65000"/>
                  </a:schemeClr>
                </a:solidFill>
              </a:rPr>
              <a:t>&gt;</a:t>
            </a:r>
            <a:r>
              <a:rPr lang="en-US" b="1" dirty="0" smtClean="0"/>
              <a:t> Info</a:t>
            </a:r>
          </a:p>
        </p:txBody>
      </p:sp>
      <p:sp>
        <p:nvSpPr>
          <p:cNvPr id="2049" name="Action Button: Custom 2048">
            <a:hlinkClick r:id="rId8" action="ppaction://hlinksldjump" highlightClick="1"/>
          </p:cNvPr>
          <p:cNvSpPr/>
          <p:nvPr/>
        </p:nvSpPr>
        <p:spPr>
          <a:xfrm>
            <a:off x="381000" y="5029200"/>
            <a:ext cx="1976450" cy="533400"/>
          </a:xfrm>
          <a:prstGeom prst="actionButtonBlank">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51" name="Action Button: Custom 2050">
            <a:hlinkClick r:id="rId9" action="ppaction://hlinksldjump" highlightClick="1"/>
          </p:cNvPr>
          <p:cNvSpPr/>
          <p:nvPr/>
        </p:nvSpPr>
        <p:spPr>
          <a:xfrm>
            <a:off x="533400" y="5715000"/>
            <a:ext cx="1828800" cy="533400"/>
          </a:xfrm>
          <a:prstGeom prst="actionButtonBlank">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TextBox 26"/>
          <p:cNvSpPr txBox="1"/>
          <p:nvPr/>
        </p:nvSpPr>
        <p:spPr>
          <a:xfrm>
            <a:off x="1905000" y="2667000"/>
            <a:ext cx="533400" cy="369332"/>
          </a:xfrm>
          <a:prstGeom prst="rect">
            <a:avLst/>
          </a:prstGeom>
          <a:noFill/>
        </p:spPr>
        <p:txBody>
          <a:bodyPr wrap="square" rtlCol="0">
            <a:spAutoFit/>
          </a:bodyPr>
          <a:lstStyle/>
          <a:p>
            <a:r>
              <a:rPr lang="en-US" dirty="0" smtClean="0"/>
              <a:t>(1)</a:t>
            </a:r>
            <a:endParaRPr lang="en-US" dirty="0"/>
          </a:p>
        </p:txBody>
      </p:sp>
    </p:spTree>
    <p:extLst>
      <p:ext uri="{BB962C8B-B14F-4D97-AF65-F5344CB8AC3E}">
        <p14:creationId xmlns:p14="http://schemas.microsoft.com/office/powerpoint/2010/main" xmlns="" val="17407319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667000" y="990600"/>
            <a:ext cx="6248400" cy="566738"/>
          </a:xfrm>
        </p:spPr>
        <p:txBody>
          <a:bodyPr/>
          <a:lstStyle/>
          <a:p>
            <a:r>
              <a:rPr lang="en-US" dirty="0" smtClean="0"/>
              <a:t>Right Triangle</a:t>
            </a:r>
            <a:endParaRPr lang="en-US" dirty="0"/>
          </a:p>
        </p:txBody>
      </p:sp>
      <p:pic>
        <p:nvPicPr>
          <p:cNvPr id="10" name="Picture 9" descr="Jean McCreight Miller - Windows Internet Explorer"/>
          <p:cNvPicPr>
            <a:picLocks noChangeAspect="1"/>
          </p:cNvPicPr>
          <p:nvPr/>
        </p:nvPicPr>
        <p:blipFill rotWithShape="1">
          <a:blip r:embed="rId3" cstate="print">
            <a:extLst>
              <a:ext uri="{28A0092B-C50C-407E-A947-70E740481C1C}">
                <a14:useLocalDpi xmlns:a14="http://schemas.microsoft.com/office/drawing/2010/main" xmlns="" val="0"/>
              </a:ext>
            </a:extLst>
          </a:blip>
          <a:srcRect l="5875" t="20800" r="9500" b="74219"/>
          <a:stretch/>
        </p:blipFill>
        <p:spPr>
          <a:xfrm>
            <a:off x="293370" y="381000"/>
            <a:ext cx="8622030" cy="457200"/>
          </a:xfrm>
          <a:prstGeom prst="rect">
            <a:avLst/>
          </a:prstGeom>
        </p:spPr>
      </p:pic>
      <p:sp>
        <p:nvSpPr>
          <p:cNvPr id="14" name="Text Placeholder 5"/>
          <p:cNvSpPr>
            <a:spLocks noGrp="1"/>
          </p:cNvSpPr>
          <p:nvPr/>
        </p:nvSpPr>
        <p:spPr>
          <a:xfrm>
            <a:off x="2362200" y="3131646"/>
            <a:ext cx="4419600" cy="457200"/>
          </a:xfrm>
          <a:prstGeom prst="rect">
            <a:avLst/>
          </a:prstGeom>
        </p:spPr>
        <p:txBody>
          <a:bodyPr vert="horz" lIns="91440" tIns="45720" rIns="91440" bIns="45720" rtlCol="0">
            <a:normAutofit/>
          </a:bodyPr>
          <a:lstStyle>
            <a:lvl1pPr marL="0" indent="0" algn="l" defTabSz="914400" rtl="0" eaLnBrk="1" latinLnBrk="0" hangingPunct="1">
              <a:spcBef>
                <a:spcPct val="20000"/>
              </a:spcBef>
              <a:buFont typeface="Arial" pitchFamily="34" charset="0"/>
              <a:buNone/>
              <a:defRPr sz="1400" kern="1200">
                <a:solidFill>
                  <a:schemeClr val="tx1"/>
                </a:solidFill>
                <a:latin typeface="+mn-lt"/>
                <a:ea typeface="+mn-ea"/>
                <a:cs typeface="+mn-cs"/>
              </a:defRPr>
            </a:lvl1pPr>
            <a:lvl2pPr marL="457200" indent="0" algn="l" defTabSz="914400" rtl="0" eaLnBrk="1" latinLnBrk="0" hangingPunct="1">
              <a:spcBef>
                <a:spcPct val="20000"/>
              </a:spcBef>
              <a:buFont typeface="Arial" pitchFamily="34" charset="0"/>
              <a:buNone/>
              <a:defRPr sz="1200" kern="1200">
                <a:solidFill>
                  <a:schemeClr val="tx1"/>
                </a:solidFill>
                <a:latin typeface="+mn-lt"/>
                <a:ea typeface="+mn-ea"/>
                <a:cs typeface="+mn-cs"/>
              </a:defRPr>
            </a:lvl2pPr>
            <a:lvl3pPr marL="914400" indent="0" algn="l" defTabSz="914400" rtl="0" eaLnBrk="1" latinLnBrk="0" hangingPunct="1">
              <a:spcBef>
                <a:spcPct val="20000"/>
              </a:spcBef>
              <a:buFont typeface="Arial" pitchFamily="34" charset="0"/>
              <a:buNone/>
              <a:defRPr sz="1000" kern="1200">
                <a:solidFill>
                  <a:schemeClr val="tx1"/>
                </a:solidFill>
                <a:latin typeface="+mn-lt"/>
                <a:ea typeface="+mn-ea"/>
                <a:cs typeface="+mn-cs"/>
              </a:defRPr>
            </a:lvl3pPr>
            <a:lvl4pPr marL="13716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4pPr>
            <a:lvl5pPr marL="18288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5pPr>
            <a:lvl6pPr marL="22860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6pPr>
            <a:lvl7pPr marL="27432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7pPr>
            <a:lvl8pPr marL="32004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8pPr>
            <a:lvl9pPr marL="36576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9pPr>
          </a:lstStyle>
          <a:p>
            <a:endParaRPr lang="en-US" dirty="0"/>
          </a:p>
        </p:txBody>
      </p:sp>
      <p:sp>
        <p:nvSpPr>
          <p:cNvPr id="16" name="Text Placeholder 3"/>
          <p:cNvSpPr>
            <a:spLocks noGrp="1"/>
          </p:cNvSpPr>
          <p:nvPr/>
        </p:nvSpPr>
        <p:spPr>
          <a:xfrm>
            <a:off x="1828800" y="3026569"/>
            <a:ext cx="5486400" cy="804862"/>
          </a:xfrm>
          <a:prstGeom prst="rect">
            <a:avLst/>
          </a:prstGeom>
        </p:spPr>
        <p:txBody>
          <a:bodyPr vert="horz" lIns="91440" tIns="45720" rIns="91440" bIns="45720" rtlCol="0">
            <a:normAutofit/>
          </a:bodyPr>
          <a:lstStyle>
            <a:lvl1pPr marL="0" indent="0" algn="l" defTabSz="914400" rtl="0" eaLnBrk="1" latinLnBrk="0" hangingPunct="1">
              <a:spcBef>
                <a:spcPct val="20000"/>
              </a:spcBef>
              <a:buFont typeface="Arial" pitchFamily="34" charset="0"/>
              <a:buNone/>
              <a:defRPr sz="1400" kern="1200">
                <a:solidFill>
                  <a:schemeClr val="tx1"/>
                </a:solidFill>
                <a:latin typeface="+mn-lt"/>
                <a:ea typeface="+mn-ea"/>
                <a:cs typeface="+mn-cs"/>
              </a:defRPr>
            </a:lvl1pPr>
            <a:lvl2pPr marL="457200" indent="0" algn="l" defTabSz="914400" rtl="0" eaLnBrk="1" latinLnBrk="0" hangingPunct="1">
              <a:spcBef>
                <a:spcPct val="20000"/>
              </a:spcBef>
              <a:buFont typeface="Arial" pitchFamily="34" charset="0"/>
              <a:buNone/>
              <a:defRPr sz="1200" kern="1200">
                <a:solidFill>
                  <a:schemeClr val="tx1"/>
                </a:solidFill>
                <a:latin typeface="+mn-lt"/>
                <a:ea typeface="+mn-ea"/>
                <a:cs typeface="+mn-cs"/>
              </a:defRPr>
            </a:lvl2pPr>
            <a:lvl3pPr marL="914400" indent="0" algn="l" defTabSz="914400" rtl="0" eaLnBrk="1" latinLnBrk="0" hangingPunct="1">
              <a:spcBef>
                <a:spcPct val="20000"/>
              </a:spcBef>
              <a:buFont typeface="Arial" pitchFamily="34" charset="0"/>
              <a:buNone/>
              <a:defRPr sz="1000" kern="1200">
                <a:solidFill>
                  <a:schemeClr val="tx1"/>
                </a:solidFill>
                <a:latin typeface="+mn-lt"/>
                <a:ea typeface="+mn-ea"/>
                <a:cs typeface="+mn-cs"/>
              </a:defRPr>
            </a:lvl3pPr>
            <a:lvl4pPr marL="13716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4pPr>
            <a:lvl5pPr marL="18288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5pPr>
            <a:lvl6pPr marL="22860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6pPr>
            <a:lvl7pPr marL="27432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7pPr>
            <a:lvl8pPr marL="32004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8pPr>
            <a:lvl9pPr marL="36576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9pPr>
          </a:lstStyle>
          <a:p>
            <a:endParaRPr lang="en-US" dirty="0"/>
          </a:p>
        </p:txBody>
      </p:sp>
      <p:pic>
        <p:nvPicPr>
          <p:cNvPr id="12" name="Picture 11" descr="Screen Clipping"/>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457200" y="3227387"/>
            <a:ext cx="1864743" cy="2986589"/>
          </a:xfrm>
          <a:prstGeom prst="rect">
            <a:avLst/>
          </a:prstGeom>
        </p:spPr>
      </p:pic>
      <p:sp>
        <p:nvSpPr>
          <p:cNvPr id="3" name="TextBox 2"/>
          <p:cNvSpPr txBox="1"/>
          <p:nvPr/>
        </p:nvSpPr>
        <p:spPr>
          <a:xfrm>
            <a:off x="7680543" y="1074965"/>
            <a:ext cx="1143000" cy="369332"/>
          </a:xfrm>
          <a:prstGeom prst="rect">
            <a:avLst/>
          </a:prstGeom>
          <a:noFill/>
        </p:spPr>
        <p:txBody>
          <a:bodyPr wrap="square" rtlCol="0">
            <a:spAutoFit/>
          </a:bodyPr>
          <a:lstStyle/>
          <a:p>
            <a:r>
              <a:rPr lang="en-US" b="1" dirty="0" smtClean="0">
                <a:solidFill>
                  <a:schemeClr val="bg1">
                    <a:lumMod val="65000"/>
                  </a:schemeClr>
                </a:solidFill>
              </a:rPr>
              <a:t>&gt;</a:t>
            </a:r>
            <a:r>
              <a:rPr lang="en-US" b="1" dirty="0" smtClean="0"/>
              <a:t> Friends</a:t>
            </a:r>
          </a:p>
        </p:txBody>
      </p:sp>
      <p:sp>
        <p:nvSpPr>
          <p:cNvPr id="13" name="TextBox 12"/>
          <p:cNvSpPr txBox="1"/>
          <p:nvPr/>
        </p:nvSpPr>
        <p:spPr>
          <a:xfrm>
            <a:off x="3596014" y="2316921"/>
            <a:ext cx="4114800" cy="369332"/>
          </a:xfrm>
          <a:prstGeom prst="rect">
            <a:avLst/>
          </a:prstGeom>
          <a:noFill/>
        </p:spPr>
        <p:txBody>
          <a:bodyPr wrap="square" rtlCol="0">
            <a:spAutoFit/>
          </a:bodyPr>
          <a:lstStyle/>
          <a:p>
            <a:r>
              <a:rPr lang="en-US" dirty="0" smtClean="0"/>
              <a:t>Pythagoras – founder &amp; friend (2)</a:t>
            </a:r>
            <a:endParaRPr lang="en-US" dirty="0"/>
          </a:p>
        </p:txBody>
      </p:sp>
      <p:sp>
        <p:nvSpPr>
          <p:cNvPr id="21" name="TextBox 20"/>
          <p:cNvSpPr txBox="1"/>
          <p:nvPr/>
        </p:nvSpPr>
        <p:spPr>
          <a:xfrm>
            <a:off x="3596014" y="3175580"/>
            <a:ext cx="4114800" cy="369332"/>
          </a:xfrm>
          <a:prstGeom prst="rect">
            <a:avLst/>
          </a:prstGeom>
          <a:noFill/>
        </p:spPr>
        <p:txBody>
          <a:bodyPr wrap="square" rtlCol="0">
            <a:spAutoFit/>
          </a:bodyPr>
          <a:lstStyle/>
          <a:p>
            <a:r>
              <a:rPr lang="en-US" dirty="0" smtClean="0"/>
              <a:t>Obtuse Triangle – cousin (3)</a:t>
            </a:r>
            <a:endParaRPr lang="en-US" dirty="0"/>
          </a:p>
        </p:txBody>
      </p:sp>
      <p:sp>
        <p:nvSpPr>
          <p:cNvPr id="23" name="TextBox 22"/>
          <p:cNvSpPr txBox="1"/>
          <p:nvPr/>
        </p:nvSpPr>
        <p:spPr>
          <a:xfrm>
            <a:off x="3596014" y="3996736"/>
            <a:ext cx="4114800" cy="369332"/>
          </a:xfrm>
          <a:prstGeom prst="rect">
            <a:avLst/>
          </a:prstGeom>
          <a:noFill/>
        </p:spPr>
        <p:txBody>
          <a:bodyPr wrap="square" rtlCol="0">
            <a:spAutoFit/>
          </a:bodyPr>
          <a:lstStyle/>
          <a:p>
            <a:r>
              <a:rPr lang="en-US" dirty="0" smtClean="0"/>
              <a:t>  Rectangle – friend (4)  </a:t>
            </a:r>
            <a:endParaRPr lang="en-US" dirty="0"/>
          </a:p>
        </p:txBody>
      </p:sp>
      <p:sp>
        <p:nvSpPr>
          <p:cNvPr id="24" name="TextBox 23"/>
          <p:cNvSpPr txBox="1"/>
          <p:nvPr/>
        </p:nvSpPr>
        <p:spPr>
          <a:xfrm>
            <a:off x="3596014" y="5051507"/>
            <a:ext cx="4114800" cy="369332"/>
          </a:xfrm>
          <a:prstGeom prst="rect">
            <a:avLst/>
          </a:prstGeom>
          <a:noFill/>
        </p:spPr>
        <p:txBody>
          <a:bodyPr wrap="square" rtlCol="0">
            <a:spAutoFit/>
          </a:bodyPr>
          <a:lstStyle/>
          <a:p>
            <a:r>
              <a:rPr lang="en-US" dirty="0" smtClean="0"/>
              <a:t> Circle – enemy (5) </a:t>
            </a:r>
            <a:endParaRPr lang="en-US" dirty="0"/>
          </a:p>
        </p:txBody>
      </p:sp>
      <p:sp>
        <p:nvSpPr>
          <p:cNvPr id="29" name="TextBox 28"/>
          <p:cNvSpPr txBox="1"/>
          <p:nvPr/>
        </p:nvSpPr>
        <p:spPr>
          <a:xfrm>
            <a:off x="3565743" y="6029310"/>
            <a:ext cx="4114800" cy="369332"/>
          </a:xfrm>
          <a:prstGeom prst="rect">
            <a:avLst/>
          </a:prstGeom>
          <a:noFill/>
        </p:spPr>
        <p:txBody>
          <a:bodyPr wrap="square" rtlCol="0">
            <a:spAutoFit/>
          </a:bodyPr>
          <a:lstStyle/>
          <a:p>
            <a:r>
              <a:rPr lang="en-US" dirty="0" smtClean="0"/>
              <a:t>Rhombus -  friend (6)</a:t>
            </a:r>
            <a:endParaRPr lang="en-US" dirty="0"/>
          </a:p>
        </p:txBody>
      </p:sp>
      <p:sp>
        <p:nvSpPr>
          <p:cNvPr id="30" name="Action Button: Custom 29">
            <a:hlinkClick r:id="rId5" action="ppaction://hlinksldjump" highlightClick="1"/>
          </p:cNvPr>
          <p:cNvSpPr/>
          <p:nvPr/>
        </p:nvSpPr>
        <p:spPr>
          <a:xfrm>
            <a:off x="497893" y="3465045"/>
            <a:ext cx="1824050" cy="402431"/>
          </a:xfrm>
          <a:prstGeom prst="actionButtonBlank">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Action Button: Custom 30">
            <a:hlinkClick r:id="rId6" action="ppaction://hlinksldjump" highlightClick="1"/>
          </p:cNvPr>
          <p:cNvSpPr/>
          <p:nvPr/>
        </p:nvSpPr>
        <p:spPr>
          <a:xfrm>
            <a:off x="533400" y="3962400"/>
            <a:ext cx="1824050" cy="533400"/>
          </a:xfrm>
          <a:prstGeom prst="actionButtonBlank">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Action Button: Custom 31">
            <a:hlinkClick r:id="rId7" action="ppaction://hlinksldjump" highlightClick="1"/>
          </p:cNvPr>
          <p:cNvSpPr/>
          <p:nvPr/>
        </p:nvSpPr>
        <p:spPr>
          <a:xfrm>
            <a:off x="533400" y="4495800"/>
            <a:ext cx="1824050" cy="533400"/>
          </a:xfrm>
          <a:prstGeom prst="actionButtonBlank">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TextBox 32"/>
          <p:cNvSpPr txBox="1"/>
          <p:nvPr/>
        </p:nvSpPr>
        <p:spPr>
          <a:xfrm>
            <a:off x="1219200" y="6575875"/>
            <a:ext cx="7848599" cy="261610"/>
          </a:xfrm>
          <a:prstGeom prst="rect">
            <a:avLst/>
          </a:prstGeom>
          <a:noFill/>
        </p:spPr>
        <p:txBody>
          <a:bodyPr wrap="square" rtlCol="0">
            <a:spAutoFit/>
          </a:bodyPr>
          <a:lstStyle/>
          <a:p>
            <a:r>
              <a:rPr lang="en-US" sz="1100" dirty="0" smtClean="0"/>
              <a:t>Delete pictures and put in pictures of people they work with in their lives.  They  could have been someone who did not like them.  </a:t>
            </a:r>
            <a:endParaRPr lang="en-US" sz="1100" dirty="0"/>
          </a:p>
        </p:txBody>
      </p:sp>
      <p:sp>
        <p:nvSpPr>
          <p:cNvPr id="34" name="Action Button: Custom 33">
            <a:hlinkClick r:id="rId8" action="ppaction://hlinksldjump" highlightClick="1"/>
          </p:cNvPr>
          <p:cNvSpPr/>
          <p:nvPr/>
        </p:nvSpPr>
        <p:spPr>
          <a:xfrm>
            <a:off x="381000" y="5029200"/>
            <a:ext cx="1828800" cy="533400"/>
          </a:xfrm>
          <a:prstGeom prst="actionButtonBlank">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Action Button: Custom 34">
            <a:hlinkClick r:id="rId9" action="ppaction://hlinksldjump" highlightClick="1"/>
          </p:cNvPr>
          <p:cNvSpPr/>
          <p:nvPr/>
        </p:nvSpPr>
        <p:spPr>
          <a:xfrm>
            <a:off x="431800" y="5680576"/>
            <a:ext cx="1828800" cy="533400"/>
          </a:xfrm>
          <a:prstGeom prst="actionButtonBlank">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123" name="Picture 3" descr="C:\Users\mcgee\Pictures\hah.png"/>
          <p:cNvPicPr>
            <a:picLocks noChangeAspect="1" noChangeArrowheads="1"/>
          </p:cNvPicPr>
          <p:nvPr/>
        </p:nvPicPr>
        <p:blipFill>
          <a:blip r:embed="rId10" cstate="print"/>
          <a:srcRect/>
          <a:stretch>
            <a:fillRect/>
          </a:stretch>
        </p:blipFill>
        <p:spPr bwMode="auto">
          <a:xfrm>
            <a:off x="2667000" y="1676400"/>
            <a:ext cx="845200" cy="990600"/>
          </a:xfrm>
          <a:prstGeom prst="rect">
            <a:avLst/>
          </a:prstGeom>
          <a:noFill/>
        </p:spPr>
      </p:pic>
      <p:pic>
        <p:nvPicPr>
          <p:cNvPr id="5125" name="Picture 5" descr="http://www.coolmath.com/reference/images/dictionary-obtuse-triangle.gif"/>
          <p:cNvPicPr>
            <a:picLocks noChangeAspect="1" noChangeArrowheads="1"/>
          </p:cNvPicPr>
          <p:nvPr/>
        </p:nvPicPr>
        <p:blipFill>
          <a:blip r:embed="rId11" cstate="print"/>
          <a:srcRect/>
          <a:stretch>
            <a:fillRect/>
          </a:stretch>
        </p:blipFill>
        <p:spPr bwMode="auto">
          <a:xfrm>
            <a:off x="2590800" y="2743200"/>
            <a:ext cx="838200" cy="840698"/>
          </a:xfrm>
          <a:prstGeom prst="rect">
            <a:avLst/>
          </a:prstGeom>
          <a:noFill/>
        </p:spPr>
      </p:pic>
      <p:pic>
        <p:nvPicPr>
          <p:cNvPr id="5127" name="Picture 7" descr="http://www.mathsisfun.com/images/quadrilateral-rectangle.gif"/>
          <p:cNvPicPr>
            <a:picLocks noChangeAspect="1" noChangeArrowheads="1"/>
          </p:cNvPicPr>
          <p:nvPr/>
        </p:nvPicPr>
        <p:blipFill>
          <a:blip r:embed="rId12" cstate="print"/>
          <a:srcRect/>
          <a:stretch>
            <a:fillRect/>
          </a:stretch>
        </p:blipFill>
        <p:spPr bwMode="auto">
          <a:xfrm>
            <a:off x="2590800" y="3810000"/>
            <a:ext cx="1017445" cy="695870"/>
          </a:xfrm>
          <a:prstGeom prst="rect">
            <a:avLst/>
          </a:prstGeom>
          <a:noFill/>
        </p:spPr>
      </p:pic>
      <p:pic>
        <p:nvPicPr>
          <p:cNvPr id="5129" name="Picture 9" descr="http://upload.wikimedia.org/wikipedia/commons/thumb/0/06/CIRCLE_LINES.svg/220px-CIRCLE_LINES.svg.png"/>
          <p:cNvPicPr>
            <a:picLocks noChangeAspect="1" noChangeArrowheads="1"/>
          </p:cNvPicPr>
          <p:nvPr/>
        </p:nvPicPr>
        <p:blipFill>
          <a:blip r:embed="rId13" cstate="print"/>
          <a:srcRect/>
          <a:stretch>
            <a:fillRect/>
          </a:stretch>
        </p:blipFill>
        <p:spPr bwMode="auto">
          <a:xfrm>
            <a:off x="2667000" y="4572000"/>
            <a:ext cx="914400" cy="922713"/>
          </a:xfrm>
          <a:prstGeom prst="rect">
            <a:avLst/>
          </a:prstGeom>
          <a:noFill/>
        </p:spPr>
      </p:pic>
      <p:pic>
        <p:nvPicPr>
          <p:cNvPr id="5131" name="Picture 11" descr="http://im.glogster.com/media/3/11/12/23/11122304.jpg"/>
          <p:cNvPicPr>
            <a:picLocks noChangeAspect="1" noChangeArrowheads="1"/>
          </p:cNvPicPr>
          <p:nvPr/>
        </p:nvPicPr>
        <p:blipFill>
          <a:blip r:embed="rId14" cstate="print"/>
          <a:srcRect/>
          <a:stretch>
            <a:fillRect/>
          </a:stretch>
        </p:blipFill>
        <p:spPr bwMode="auto">
          <a:xfrm>
            <a:off x="2667000" y="5562600"/>
            <a:ext cx="727392" cy="904876"/>
          </a:xfrm>
          <a:prstGeom prst="rect">
            <a:avLst/>
          </a:prstGeom>
          <a:noFill/>
        </p:spPr>
      </p:pic>
      <p:pic>
        <p:nvPicPr>
          <p:cNvPr id="46" name="Picture Placeholder 45" descr="rt triangle.jpg"/>
          <p:cNvPicPr>
            <a:picLocks noGrp="1" noChangeAspect="1"/>
          </p:cNvPicPr>
          <p:nvPr>
            <p:ph type="pic" idx="1"/>
          </p:nvPr>
        </p:nvPicPr>
        <p:blipFill>
          <a:blip r:embed="rId15" cstate="print"/>
          <a:srcRect l="3408" r="3408"/>
          <a:stretch>
            <a:fillRect/>
          </a:stretch>
        </p:blipFill>
        <p:spPr>
          <a:xfrm>
            <a:off x="0" y="1524000"/>
            <a:ext cx="2246312" cy="1684734"/>
          </a:xfrm>
        </p:spPr>
      </p:pic>
      <p:sp>
        <p:nvSpPr>
          <p:cNvPr id="47" name="TextBox 46"/>
          <p:cNvSpPr txBox="1"/>
          <p:nvPr/>
        </p:nvSpPr>
        <p:spPr>
          <a:xfrm>
            <a:off x="1752600" y="2590800"/>
            <a:ext cx="457200" cy="369332"/>
          </a:xfrm>
          <a:prstGeom prst="rect">
            <a:avLst/>
          </a:prstGeom>
          <a:noFill/>
        </p:spPr>
        <p:txBody>
          <a:bodyPr wrap="square" rtlCol="0">
            <a:spAutoFit/>
          </a:bodyPr>
          <a:lstStyle/>
          <a:p>
            <a:r>
              <a:rPr lang="en-US" dirty="0" smtClean="0"/>
              <a:t>(1)</a:t>
            </a:r>
            <a:endParaRPr lang="en-US" dirty="0"/>
          </a:p>
        </p:txBody>
      </p:sp>
    </p:spTree>
    <p:extLst>
      <p:ext uri="{BB962C8B-B14F-4D97-AF65-F5344CB8AC3E}">
        <p14:creationId xmlns:p14="http://schemas.microsoft.com/office/powerpoint/2010/main" xmlns="" val="359632429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667000" y="914400"/>
            <a:ext cx="6248400" cy="566738"/>
          </a:xfrm>
        </p:spPr>
        <p:txBody>
          <a:bodyPr/>
          <a:lstStyle/>
          <a:p>
            <a:r>
              <a:rPr lang="en-US" dirty="0" smtClean="0"/>
              <a:t>Right Triangle &amp; Triangles</a:t>
            </a:r>
            <a:endParaRPr lang="en-US" dirty="0"/>
          </a:p>
        </p:txBody>
      </p:sp>
      <p:pic>
        <p:nvPicPr>
          <p:cNvPr id="40" name="Picture Placeholder 39" descr="rt tri.gif"/>
          <p:cNvPicPr>
            <a:picLocks noGrp="1" noChangeAspect="1"/>
          </p:cNvPicPr>
          <p:nvPr>
            <p:ph type="pic" idx="1"/>
          </p:nvPr>
        </p:nvPicPr>
        <p:blipFill>
          <a:blip r:embed="rId2" cstate="print"/>
          <a:srcRect l="17047" r="17047"/>
          <a:stretch>
            <a:fillRect/>
          </a:stretch>
        </p:blipFill>
        <p:spPr>
          <a:xfrm>
            <a:off x="457200" y="1028700"/>
            <a:ext cx="1905000" cy="1978025"/>
          </a:xfrm>
        </p:spPr>
      </p:pic>
      <p:pic>
        <p:nvPicPr>
          <p:cNvPr id="10" name="Picture 9" descr="Jean McCreight Miller - Windows Internet Explorer"/>
          <p:cNvPicPr>
            <a:picLocks noChangeAspect="1"/>
          </p:cNvPicPr>
          <p:nvPr/>
        </p:nvPicPr>
        <p:blipFill rotWithShape="1">
          <a:blip r:embed="rId3" cstate="print">
            <a:extLst>
              <a:ext uri="{28A0092B-C50C-407E-A947-70E740481C1C}">
                <a14:useLocalDpi xmlns:a14="http://schemas.microsoft.com/office/drawing/2010/main" xmlns="" val="0"/>
              </a:ext>
            </a:extLst>
          </a:blip>
          <a:srcRect l="5875" t="20800" r="9500" b="74219"/>
          <a:stretch/>
        </p:blipFill>
        <p:spPr>
          <a:xfrm>
            <a:off x="293370" y="381000"/>
            <a:ext cx="8622030" cy="457200"/>
          </a:xfrm>
          <a:prstGeom prst="rect">
            <a:avLst/>
          </a:prstGeom>
        </p:spPr>
      </p:pic>
      <p:sp>
        <p:nvSpPr>
          <p:cNvPr id="11" name="Text Placeholder 5"/>
          <p:cNvSpPr txBox="1">
            <a:spLocks/>
          </p:cNvSpPr>
          <p:nvPr/>
        </p:nvSpPr>
        <p:spPr>
          <a:xfrm>
            <a:off x="4179570" y="2346960"/>
            <a:ext cx="4419600" cy="457200"/>
          </a:xfrm>
          <a:prstGeom prst="rect">
            <a:avLst/>
          </a:prstGeom>
        </p:spPr>
        <p:txBody>
          <a:bodyPr vert="horz" lIns="91440" tIns="45720" rIns="91440" bIns="45720" rtlCol="0">
            <a:normAutofit/>
          </a:bodyPr>
          <a:lstStyle>
            <a:lvl1pPr marL="0" indent="0" algn="l" defTabSz="914400" rtl="0" eaLnBrk="1" latinLnBrk="0" hangingPunct="1">
              <a:spcBef>
                <a:spcPct val="20000"/>
              </a:spcBef>
              <a:buFont typeface="Arial" pitchFamily="34" charset="0"/>
              <a:buNone/>
              <a:defRPr sz="1400" kern="1200">
                <a:solidFill>
                  <a:schemeClr val="tx1"/>
                </a:solidFill>
                <a:latin typeface="+mn-lt"/>
                <a:ea typeface="+mn-ea"/>
                <a:cs typeface="+mn-cs"/>
              </a:defRPr>
            </a:lvl1pPr>
            <a:lvl2pPr marL="457200" indent="0" algn="l" defTabSz="914400" rtl="0" eaLnBrk="1" latinLnBrk="0" hangingPunct="1">
              <a:spcBef>
                <a:spcPct val="20000"/>
              </a:spcBef>
              <a:buFont typeface="Arial" pitchFamily="34" charset="0"/>
              <a:buNone/>
              <a:defRPr sz="1200" kern="1200">
                <a:solidFill>
                  <a:schemeClr val="tx1"/>
                </a:solidFill>
                <a:latin typeface="+mn-lt"/>
                <a:ea typeface="+mn-ea"/>
                <a:cs typeface="+mn-cs"/>
              </a:defRPr>
            </a:lvl2pPr>
            <a:lvl3pPr marL="914400" indent="0" algn="l" defTabSz="914400" rtl="0" eaLnBrk="1" latinLnBrk="0" hangingPunct="1">
              <a:spcBef>
                <a:spcPct val="20000"/>
              </a:spcBef>
              <a:buFont typeface="Arial" pitchFamily="34" charset="0"/>
              <a:buNone/>
              <a:defRPr sz="1000" kern="1200">
                <a:solidFill>
                  <a:schemeClr val="tx1"/>
                </a:solidFill>
                <a:latin typeface="+mn-lt"/>
                <a:ea typeface="+mn-ea"/>
                <a:cs typeface="+mn-cs"/>
              </a:defRPr>
            </a:lvl3pPr>
            <a:lvl4pPr marL="13716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4pPr>
            <a:lvl5pPr marL="18288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5pPr>
            <a:lvl6pPr marL="22860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6pPr>
            <a:lvl7pPr marL="27432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7pPr>
            <a:lvl8pPr marL="32004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8pPr>
            <a:lvl9pPr marL="36576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9pPr>
          </a:lstStyle>
          <a:p>
            <a:endParaRPr lang="en-US" dirty="0"/>
          </a:p>
        </p:txBody>
      </p:sp>
      <p:sp>
        <p:nvSpPr>
          <p:cNvPr id="14" name="Text Placeholder 5"/>
          <p:cNvSpPr>
            <a:spLocks noGrp="1"/>
          </p:cNvSpPr>
          <p:nvPr/>
        </p:nvSpPr>
        <p:spPr>
          <a:xfrm>
            <a:off x="2362200" y="3200400"/>
            <a:ext cx="4419600" cy="457200"/>
          </a:xfrm>
          <a:prstGeom prst="rect">
            <a:avLst/>
          </a:prstGeom>
        </p:spPr>
        <p:txBody>
          <a:bodyPr vert="horz" lIns="91440" tIns="45720" rIns="91440" bIns="45720" rtlCol="0">
            <a:normAutofit/>
          </a:bodyPr>
          <a:lstStyle>
            <a:lvl1pPr marL="0" indent="0" algn="l" defTabSz="914400" rtl="0" eaLnBrk="1" latinLnBrk="0" hangingPunct="1">
              <a:spcBef>
                <a:spcPct val="20000"/>
              </a:spcBef>
              <a:buFont typeface="Arial" pitchFamily="34" charset="0"/>
              <a:buNone/>
              <a:defRPr sz="1400" kern="1200">
                <a:solidFill>
                  <a:schemeClr val="tx1"/>
                </a:solidFill>
                <a:latin typeface="+mn-lt"/>
                <a:ea typeface="+mn-ea"/>
                <a:cs typeface="+mn-cs"/>
              </a:defRPr>
            </a:lvl1pPr>
            <a:lvl2pPr marL="457200" indent="0" algn="l" defTabSz="914400" rtl="0" eaLnBrk="1" latinLnBrk="0" hangingPunct="1">
              <a:spcBef>
                <a:spcPct val="20000"/>
              </a:spcBef>
              <a:buFont typeface="Arial" pitchFamily="34" charset="0"/>
              <a:buNone/>
              <a:defRPr sz="1200" kern="1200">
                <a:solidFill>
                  <a:schemeClr val="tx1"/>
                </a:solidFill>
                <a:latin typeface="+mn-lt"/>
                <a:ea typeface="+mn-ea"/>
                <a:cs typeface="+mn-cs"/>
              </a:defRPr>
            </a:lvl2pPr>
            <a:lvl3pPr marL="914400" indent="0" algn="l" defTabSz="914400" rtl="0" eaLnBrk="1" latinLnBrk="0" hangingPunct="1">
              <a:spcBef>
                <a:spcPct val="20000"/>
              </a:spcBef>
              <a:buFont typeface="Arial" pitchFamily="34" charset="0"/>
              <a:buNone/>
              <a:defRPr sz="1000" kern="1200">
                <a:solidFill>
                  <a:schemeClr val="tx1"/>
                </a:solidFill>
                <a:latin typeface="+mn-lt"/>
                <a:ea typeface="+mn-ea"/>
                <a:cs typeface="+mn-cs"/>
              </a:defRPr>
            </a:lvl3pPr>
            <a:lvl4pPr marL="13716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4pPr>
            <a:lvl5pPr marL="18288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5pPr>
            <a:lvl6pPr marL="22860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6pPr>
            <a:lvl7pPr marL="27432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7pPr>
            <a:lvl8pPr marL="32004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8pPr>
            <a:lvl9pPr marL="36576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9pPr>
          </a:lstStyle>
          <a:p>
            <a:endParaRPr lang="en-US" dirty="0"/>
          </a:p>
        </p:txBody>
      </p:sp>
      <p:sp>
        <p:nvSpPr>
          <p:cNvPr id="16" name="Text Placeholder 3"/>
          <p:cNvSpPr>
            <a:spLocks noGrp="1"/>
          </p:cNvSpPr>
          <p:nvPr/>
        </p:nvSpPr>
        <p:spPr>
          <a:xfrm>
            <a:off x="1828800" y="3026569"/>
            <a:ext cx="5486400" cy="804862"/>
          </a:xfrm>
          <a:prstGeom prst="rect">
            <a:avLst/>
          </a:prstGeom>
        </p:spPr>
        <p:txBody>
          <a:bodyPr vert="horz" lIns="91440" tIns="45720" rIns="91440" bIns="45720" rtlCol="0">
            <a:normAutofit/>
          </a:bodyPr>
          <a:lstStyle>
            <a:lvl1pPr marL="0" indent="0" algn="l" defTabSz="914400" rtl="0" eaLnBrk="1" latinLnBrk="0" hangingPunct="1">
              <a:spcBef>
                <a:spcPct val="20000"/>
              </a:spcBef>
              <a:buFont typeface="Arial" pitchFamily="34" charset="0"/>
              <a:buNone/>
              <a:defRPr sz="1400" kern="1200">
                <a:solidFill>
                  <a:schemeClr val="tx1"/>
                </a:solidFill>
                <a:latin typeface="+mn-lt"/>
                <a:ea typeface="+mn-ea"/>
                <a:cs typeface="+mn-cs"/>
              </a:defRPr>
            </a:lvl1pPr>
            <a:lvl2pPr marL="457200" indent="0" algn="l" defTabSz="914400" rtl="0" eaLnBrk="1" latinLnBrk="0" hangingPunct="1">
              <a:spcBef>
                <a:spcPct val="20000"/>
              </a:spcBef>
              <a:buFont typeface="Arial" pitchFamily="34" charset="0"/>
              <a:buNone/>
              <a:defRPr sz="1200" kern="1200">
                <a:solidFill>
                  <a:schemeClr val="tx1"/>
                </a:solidFill>
                <a:latin typeface="+mn-lt"/>
                <a:ea typeface="+mn-ea"/>
                <a:cs typeface="+mn-cs"/>
              </a:defRPr>
            </a:lvl2pPr>
            <a:lvl3pPr marL="914400" indent="0" algn="l" defTabSz="914400" rtl="0" eaLnBrk="1" latinLnBrk="0" hangingPunct="1">
              <a:spcBef>
                <a:spcPct val="20000"/>
              </a:spcBef>
              <a:buFont typeface="Arial" pitchFamily="34" charset="0"/>
              <a:buNone/>
              <a:defRPr sz="1000" kern="1200">
                <a:solidFill>
                  <a:schemeClr val="tx1"/>
                </a:solidFill>
                <a:latin typeface="+mn-lt"/>
                <a:ea typeface="+mn-ea"/>
                <a:cs typeface="+mn-cs"/>
              </a:defRPr>
            </a:lvl3pPr>
            <a:lvl4pPr marL="13716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4pPr>
            <a:lvl5pPr marL="18288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5pPr>
            <a:lvl6pPr marL="22860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6pPr>
            <a:lvl7pPr marL="27432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7pPr>
            <a:lvl8pPr marL="32004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8pPr>
            <a:lvl9pPr marL="36576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9pPr>
          </a:lstStyle>
          <a:p>
            <a:endParaRPr lang="en-US" dirty="0"/>
          </a:p>
        </p:txBody>
      </p:sp>
      <p:sp>
        <p:nvSpPr>
          <p:cNvPr id="3" name="TextBox 2"/>
          <p:cNvSpPr txBox="1"/>
          <p:nvPr/>
        </p:nvSpPr>
        <p:spPr>
          <a:xfrm>
            <a:off x="7675931" y="1066800"/>
            <a:ext cx="1143000" cy="369332"/>
          </a:xfrm>
          <a:prstGeom prst="rect">
            <a:avLst/>
          </a:prstGeom>
          <a:noFill/>
        </p:spPr>
        <p:txBody>
          <a:bodyPr wrap="square" rtlCol="0">
            <a:spAutoFit/>
          </a:bodyPr>
          <a:lstStyle/>
          <a:p>
            <a:r>
              <a:rPr lang="en-US" b="1" dirty="0" smtClean="0">
                <a:solidFill>
                  <a:schemeClr val="bg1">
                    <a:lumMod val="65000"/>
                  </a:schemeClr>
                </a:solidFill>
              </a:rPr>
              <a:t>&gt;</a:t>
            </a:r>
            <a:r>
              <a:rPr lang="en-US" b="1" dirty="0" smtClean="0"/>
              <a:t> Photos</a:t>
            </a:r>
            <a:endParaRPr lang="en-US" b="1" dirty="0"/>
          </a:p>
        </p:txBody>
      </p:sp>
      <p:pic>
        <p:nvPicPr>
          <p:cNvPr id="13" name="Picture 12" descr="Screen Clipping"/>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533401" y="3179784"/>
            <a:ext cx="1828800" cy="3373416"/>
          </a:xfrm>
          <a:prstGeom prst="rect">
            <a:avLst/>
          </a:prstGeom>
        </p:spPr>
      </p:pic>
      <p:sp>
        <p:nvSpPr>
          <p:cNvPr id="18" name="Action Button: Custom 17">
            <a:hlinkClick r:id="rId5" action="ppaction://hlinksldjump" highlightClick="1"/>
          </p:cNvPr>
          <p:cNvSpPr/>
          <p:nvPr/>
        </p:nvSpPr>
        <p:spPr>
          <a:xfrm>
            <a:off x="533400" y="3429000"/>
            <a:ext cx="1824050" cy="402431"/>
          </a:xfrm>
          <a:prstGeom prst="actionButtonBlank">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Action Button: Custom 18">
            <a:hlinkClick r:id="rId6" action="ppaction://hlinksldjump" highlightClick="1"/>
          </p:cNvPr>
          <p:cNvSpPr/>
          <p:nvPr/>
        </p:nvSpPr>
        <p:spPr>
          <a:xfrm>
            <a:off x="533400" y="3962400"/>
            <a:ext cx="1824050" cy="533400"/>
          </a:xfrm>
          <a:prstGeom prst="actionButtonBlank">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Action Button: Custom 19">
            <a:hlinkClick r:id="rId7" action="ppaction://hlinksldjump" highlightClick="1"/>
          </p:cNvPr>
          <p:cNvSpPr/>
          <p:nvPr/>
        </p:nvSpPr>
        <p:spPr>
          <a:xfrm>
            <a:off x="533400" y="4495800"/>
            <a:ext cx="1824050" cy="533400"/>
          </a:xfrm>
          <a:prstGeom prst="actionButtonBlank">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Action Button: Custom 21">
            <a:hlinkClick r:id="rId8" action="ppaction://hlinksldjump" highlightClick="1"/>
          </p:cNvPr>
          <p:cNvSpPr/>
          <p:nvPr/>
        </p:nvSpPr>
        <p:spPr>
          <a:xfrm>
            <a:off x="381000" y="5029200"/>
            <a:ext cx="1976450" cy="533400"/>
          </a:xfrm>
          <a:prstGeom prst="actionButtonBlank">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Action Button: Custom 22">
            <a:hlinkClick r:id="rId9" action="ppaction://hlinksldjump" highlightClick="1"/>
          </p:cNvPr>
          <p:cNvSpPr/>
          <p:nvPr/>
        </p:nvSpPr>
        <p:spPr>
          <a:xfrm>
            <a:off x="533400" y="5715000"/>
            <a:ext cx="1828800" cy="533400"/>
          </a:xfrm>
          <a:prstGeom prst="actionButtonBlank">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00" name="AutoShape 4" descr="data:image/jpeg;base64,/9j/4AAQSkZJRgABAQAAAQABAAD/2wBDAAkGBwgHBgkIBwgKCgkLDRYPDQwMDRsUFRAWIB0iIiAdHx8kKDQsJCYxJx8fLT0tMTU3Ojo6Iys/RD84QzQ5Ojf/2wBDAQoKCg0MDRoPDxo3JR8lNzc3Nzc3Nzc3Nzc3Nzc3Nzc3Nzc3Nzc3Nzc3Nzc3Nzc3Nzc3Nzc3Nzc3Nzc3Nzc3Nzf/wAARCACDAMYDASIAAhEBAxEB/8QAGwAAAQUBAQAAAAAAAAAAAAAABAACAwUGAQf/xAA7EAACAQMCAwYDBwMDBAMAAAABAgMABBESIQUxQQYTIlFhcTJCgRQjkaGx0fBSweEVcvEHJjNTYoKi/8QAGQEAAwEBAQAAAAAAAAAAAAAAAQIDAAQF/8QAJBEAAgICAgEEAwEAAAAAAAAAAAECEQMhMUESBBMiUTJxgWH/2gAMAwEAAhEDEQA/ANdZ6dPMk+Zo5IweYB+lVlk4BK53Hn1q0GpUDHbbcVyykVlGmS4XOCoI5cqlWJR4gBk88Cq8TMX1Z28qsYZMxjHOk8gNDJBImHQYHVfOpYGLgseRrp+Ik5OKEgfurl0ZgAScLnmPOgwregy6VWiJPMbg1yzZj85K9BTbxdcO24zvTFLW8BmUawuCw8lzv+VZvZktFmi5AJCn6VG9vE0mc4YjOBtUiMPLP6VKCAQc706di8EcdtocNnODyptwv2bVPEDuPvFHX196KBGK4694hBU4o8B/YHHNPNH3isCnPIotLhSBsc+tAQyPYXBWVSIXbl/QfP2P5UbNEJS3dHDA7jHOhQRzTJnTnOab3aSKTmgWZlYq4II/KjY5VWAMxAUcyetZO3QargFubFJVYODmstxzgcVxFJFKqlHGPEOdal74sfAvg6ZGSaFvXguYyZYzkciDnNCWN35R5GT1TPNOxs3Guz3aia3t7W6vbWbTEwBUIq/1eJh4h1PUCvYQw1ZbMbZ6HY/WqewtIwQ6n6Nzq9gZZAFYdOu9dDk5q2tklFREc/EGDDzXn9R1rms9VJHpXfsxViYjimyHfxxPqHzLRNyMmRHXPSoVlngGxMkfkeY9qkMik6Q2D01bUxy3I5x0JG1NZhklx3hDRrqHI5O496VC3ESu+SWH+00qHkMlEzsKIsgKpvz2olDduNLKqZ6Yzge9QBmPij5ZxnrRokIjL5z0Ncr2is0DQowB1HX0J8jR1pIF8D59KVlGixhyAS++9PulCgOo3HlSCXsPTBHT96Cvo171Zgo1DbPp6VNbyK4UHO69OlQ3rgRacHUMD/NZvQEthDtm0dht4eWedKwXwbnnuKdBHqsxn+mlw8ExkgbCsYlmnS3Q8tWNlFCRz3Mmyjn5dKfBGk9w7uNuQBFWQhRSNKgdARtmjtmtIEhF6njJ1EfKamN+yr44mVvTemz30dsx1PGExnJcDFQNx7hyiQTzxIyjxDOcU6jLoVuPYS8tveJolOlvWoFkubKRYn+8iP8A4mzv7fznQUnajgbAlnaTTt4IW3P4VW3varhwtmW1S5ILY0lQNPkw32qixzfQPOP2X9zdQyxtkYlXl6+hqvlleVguvwJsQOlZubtZEylktnLlvEHcD65GaFbtVMiZhtRk8y7avYDAFMsEn0b3YLs2JYgFUP8AtGxpINfPDMNtxsPSsS/au9eJFSOFGI3YKQfpvXG7S8TaFFRxEQcnSoyfSqLBIV5om/ViFK4B088f2orviqhIzpPUjoK8zTjPEChia8mDc86gp222I/tSW+vV1GW7nJfb/wApbO1Xjgk+xHnX0eoJfspJZQVY+EcjUkvFbWOJpHf4eQxufbzryyBGuX3LMp/qYnJoPjHFsrJa2kupcaZZg2cjkVU+XPfr7c88MIK2xFlcnpHqnBeKW3HUuGhjOmCURls7McA7Hrz9qPe3VSQuVHTBqi7B2Z4f2atlZdMkxaVlIwTk7Z+gFaIzLjJBrnbTeiyuqApbeVSNGlv9yZpUX3sRAwR9aVAa2YmJcRErggb707UBbyamxpGWJ2GMf4qURkgAHw9RXI7ZV1AoHDA5DdR5GuW9HS2miGHi1pawqZ5V7ro4BP51O3G7G4hCRuWDjwMBsT7/AMzWSv8AsbPZKW7PzoYdWscPv8yW+cfKfiX8a5bcUsIJPsXGrL/S72THdi6wYXI/9cudOOWxAPKrwhikjkm5p2amDiqQ6wkZdlGQSwCn3O+Me1NPGzc5SKOMOD96HckoOnIYPLzqv7vBkVE7yMYA0MNJ2zj/AI/qHrU4S8YLHbxLhlPxddjyA5fL7Z9KosUF0SeST7CrTivEJ2e3jMUYDFFfuWO4BPXY+XrUkT8R777meTujhcxqg36nJ9zt6CmWsVxb6VnvLWBtR0sxwD5cwd/qPryopGaaKSI8Sbwnxd0sa6dyN2K89qZRiugeUvsF4gZ7W9WGG+Ug6Y1aa5Kl2J3OlRsw38qr50jXiTWq3D4VhHl43bkMkMTgfX1qm4hJ2rfi0iWV9waG1Ds0Es2tpJFwQNZC430npgY26VMOC8c4rBBcX3aSBcDIWCAnAPrgYP44386P8M99l3PDDFcqiyuEYgjMChQoz4dRPueWwzVbLConlMrzBIydLGQFW3xj8fwqnm7OZuRHP2k4xKwOB3elEY8iNht8IoI9lbaRyHvOIsDnBkK/mSPTG1G2Cgx5bWIyeKNU0nDGTJYZ9f5yoZeJWkMTJI9uVOMgEDYcvehZeBcPjZgYZW0kbvO2/wCB5fua4OH2MKKrWMJbBPiXPP35/wCadeRqQn4zw2FNMl0urVk6YiR+mP8Aion7QWkjMsTSyjr3a8vpR0UA04t7ZF5nwxD6V1taka2EagbBmC+x3pvl9m0Vv+ps0QC2N4xUBsmI/t71xp+LBsW3BpAwyVDzAfryoye+s4WHe8RtUYjk8yiupx/hUZ+9viT8OUidv0XFZf6zAv8A3DIoKWllER8PeSZ5+xoizte0EtxALmWwAyMqgLE78gMDpnfO1XJtopO7EQLhjlNJG+37UBf38bxvbWjgr8Mkg+fzC/8Ax/X2xTSqCtsCTbpIdxPiasptbJl7vBEkgOzeiny8z19uei7C9l/tshvb6MGOIqY42GznoT6enWqfs7wLv2S7uVPdDxRpnmfM+lepcA0w2ROB43JG3ltXLkyOTtnRHH4oOa3cjIYfQUhEqgagc+9PaZdJyAVqMS6iAqnPrUrG2OaOLAwopU0knmjfSlRsJQrEq7DGQSKcFweVcLnVlcb+dd1HB/OuYfY2SAPEVBxVbc232pHt7u2SaKQaWV01Kw9jVrGwYZBzU4ZNskaSMHNZp9AutMw8nYy54fG0vZG9+xHOprG6LSWzt6fMnPmKruIcfks3Sz7V8LuuH5ORPs1u+M8pB5+RGeVehRzxsrDVghiNz64rsxt7y3kt7uKKaGQFXjkAKuPUGrY8k1yTnGLMkvFeHyy6hKJHlXUQWLKcrg4+g/CrK2u0+zzm3hQa1wysu436em9Z3ifYWFJhL2Z4g/DLgnIgfMsJ57YO6fT8Kqf9UvuDP9m7QW81meQuRl4JM+Ug2HscV0qaZBwfRrlunJwqRqw2AC4AqC+4o8MUrww9/JEmrukJy/tzNVEd7E8KyY1wsupXVs5XzzncVGxiZh3ZZFxqxqOD7n99/KnFK5u13GbkaU4AyuGGNTlcZ/qBA/DOajHEu2NzqEFnw2LxY3Rjj66jn8Ktu+ngILOjg8wwGMeQNW3DuNWcirFcwGF8eFuYP7VzZFnW1wdEPaa2Y+az7X3LBJr20RjsRHEDj/8AIzT4+zvaGeUGXjUukDGUj0fgQeVeio8TKHiMbAjOpNwT9KdhVAfBO+nTXG82W6bOlYsfSPNr3sVeOTNeXlxOh2VS+rJ8+W1ctv8Ap3Ci95MJEVgcrrI1D1xXpeyEPIQQvwjoKikbYyykY6IDypvKb1YfCK6PPW7D2KLrkiUIvIuS2fxzU3D+ynD4rgTTWsJKHUiYAAx8zdMD12rTXFysjsWKhEzqJPhHnv6bZ8s1k+O8WN2FtLQstu0i6jyMmDn6Dbl65O/Lqw4fD5zf8I5cl/GCC+J8R7xnhtDmIjDy4x3nmB5L+vXyojs9wX7QyzzhhFnKqR8Z9fSmcC4Ybt1lmU90BsCMFv8AFbSGIIu2wG1HJlcmLjxpEkSAcvpWn4coWKJAMDQP81nIvE6oCAWIFay2iCBcb4AG1THZIxG+dJxXAUxzwabMGYsNhkbNQqh3+YgitYKsM1g8iB70qG7hio1P+dKibRnzISBg4/8Ar/OlNkm8GcZPvnlvTXdW+P8AKgZ5fvmjjfAAzy59K51IqkTi77skOds7ZrjXz6PC2dzjegYo+9uQGy45EN5VZJCgGVVQdQ2x60bYckUgJmkDkpnLdKaPtm7HOKstBUeJc+RqC5mWLYgg9AOdG6J88AiTrCHabUdt87fh5VVcfuJeI2slmiFYXXDqR8YPRvT0o+UtNKw2Lddtl/zUZjwNKg6upP8AOdQy5ZvUS0MaW2ebN2c4hw2Rm4LdyQj43hcZiP7VKnaWa2lFvxmz+xSY8M3xI2fUcq9BNqgQnSAg9OZqqv8AhsE8biWFXZ9iHGRj2psfq8mP89oWeCMuCgS9WZQYmjEbAkujAq3r1qxEujLldO3iOTjH1rN8T7PNw0tdcLke2lPyDxRv9OlMsePSWTKvHbeW01bCdAWRufTmPzr0MPqIZOGceTDKHRqlu7q3kM1vK6n5dJG+3XoKt7LtQVAjv4Q5I3liOcHyI6D2rPxzxSQCey0XCkACRWBB9/Pf3IpyRKI8yaN21Hw4zvy2q0scZ8oSM5R4Nml/BLEJVmUsRkJnl9Kqr29U6mZhoAOonb0Iz06b/Qb0FbwiG1a9u2EVuucE5wRv0/bmeVUt/wAQa6LFcrCD4R1byJ/sOQ/EmUcMMbsq805qhcT4rJdnuY/DbpjbkXxyz6DoP1NEcC4C97NFd3RKwJnRHjeQnG59P1/XnAOCtfMJ7hdNuD4R1f8AxW5ghWPSAAPKo5ct6RTHBUOhgWJfCOZ3/CiDyArmOQ6VJaItzM0YIwmz+/lUk9FCAGQzCWPIjXOxHxHln9a0XDL8ygKzDbn/ADyoExrCMEDS2wJ86EMZgPeRFSM5AH85VaFONMuoxnGjXMQybdOdCk6JQc4B61DY36ThvGAQMkE71M4PTeg1TOdwcdMKOGPhYkegpUJFM0bFW5dMGlWEpmQd2Kthuf5UM64lDjc6cDNTKwK5qJ9xgc640zpWwuCPKq/PrvtRipgYU+tRwRqsI17Ab+1A33Eckw2xPq/LPtRlKhJfJ0EX96kMaxK2qXPQ7LVWS0rkkkseb1AFY5Cnl8TEcvSi4nEEWlRk74GNyaS2wpJDdLoTGAQzfCDvn1qdQIWCyZCkbk+dNiYAd47MHbmSPh9Km204Pi1bGgGyG8KnCLkqBnHTPrQ/cvKoVYwD19qPEQAVJE3+Uk0Q2iKIGTf/AG9KZpPRroqX4VHGgeU5bp5CqHifDluu8jRFkUjxKw8I9xWmlkMnhTOkczmgbkDSETOOg8zXPkhTtFIyvk8zv+Ay8MlE/B7qWGcnJi+Rz7fvUsPatrUNb8fsXSZQSrwMNL/QnA+h+grbXVsqY1LrkI6foP71X3fB4vsrLcASPKpAXOyiujB62cdS2Sy+ng1aM1Fxa64rwu1E0paKIusaeQ1ED64q/wCAcJN4FmmX7pfhU/Mf2oXsp2YnW0hj4hoVI2Y6R84JyPpW7towi4UYUDYY6fz+eXXPLekQhjrbJLWFIkCqoAHIDpRa7tzwRzIqOPlypy4DbjJOwHmak3SK0PlZl2j+NuWPlHnUccbWUguYdROAHQn4hnn7/ry8qsbWBWJL7s27H1/apZLYqdtx60ik2w1qg1dF3arICCjjKnOcigXgeJ9LE6RuMY3FRW8zcNl23tnbGn/1sf7E/mfWrQlLuM4Iz0PlXSmKpOLKVZ/sl2jlSYwepG/tV7HdpOFMXhzyx1xVVPGAdEi7dQOlQLOIZiIsjcE7VRfNHRSyfs0AVXGclefI0qFtr0NkYxtnxUqSmiDi06M1cJpdCvL5qiDBSXbkuSfQVZaARvuaYVjXOVGDkH1rioHkVc1/9q2RvuyMgr0Hn6+1DiIatIIznn5Vk5ri77P8Uns0kYxRPtE3Iqd1I+hFaHhPGrO7WNUUpKxOsPzAx08/80jTKIOysSDBJQHGfM0+FdeXkB1Dz8qaD9plwqCOMcqJaAhSUJ25+lMmYUQJcMoGkDcjmD6VO0YPNtz60GkjKwB3UCpWugD4R4uWfKlbMkTSKsCZ1YOOR61xC06rvpjxsMbn60PHb6iWuGG5zjz9TUk02SscQyx2AH6msjDp2VEEUYDMfxxQ869zHljqlbYY3z6VJIVtlwxLTMcEg5+lRSZth3suHmI8Kg7LWf0MtHEtxAokm0tcSfCueQ9aGNsHfJORnOehP7DyrqykzHUdeo7nz9PaiQp/5oxiqFbHxjIycE9T+9TxjzoViwdTk7c/WioGOjUQM79KdAJUO4XltuaJNuwjEjY1eQ6VBHEXTvB8K7gdGo1LtWUhxjbr1rOQKJLaTxj23qzQB9jyNVCcvDzB/KrKB9hnatHk0iK7tlYFGGUYYbbmKCtnktpvs8mc4yjH5x5H1H+augdeQ65FD3tkk0fPBXxI2N1YdavEQiuPvVR+RGxoSeHOGzghcDFTWkzamSQeJdnU9fai5IVdWZBnPTzqsebGjOmU7C4BAEe4GMYO1KiJI3+KDKHOCNPKlVfL7R1RnoDVzp8XMc6a7DFRKzl2LYAJ2AOSRUcr4HM/WvLONmW7eWwZYL0Lkg6HIHLqCf51rHo7RkGNipBzkHFei8ViW7tJoH5Oux8j0NedzRtE7odipwc9DTIaJpuCdq2iCW/FI+9iGwlUeIe/n/Oda5Z7e4tu/tpUdDyZWyfY+VeUNuoHWibK/uLOQPDIVOdwDgH38/rRaGPRWdmPdqvi6+nvTlXuhsMk/NVFwrtNavpS8xCSd3PIn1NXNxOW8EJDAjOocgKm3QyVndbyvojGXxv5Cpu8W3TSDlj8TdaGRhbx5BwSfi86lgQRxd/dFtuQO+9CL7Mxy6YPvZcGVh4FPShpCXJJbLnY0yeVmkaR894xwN/gHl705BhBgDAG5p1s1nYYj3g9NyR0qw2VM4qC3XSpI553p5ccwcimSpCN2cUFm5ZzVjBal0zjYfF6+lQ2MRM2kbZ5+lXsUYACjbbalszBI1xtjHvQqr4gvTPKrGSIiTIOxHKhpEzJrGcDnWoyZ2OMsSM7+dEwsyMFYEjrTYgAFJ5fn7UTGPFv1pombC4SGH6VLigg3dvjn7dKISbO1XixGgTiNvoZZ7dcyr8S8tS+X06f5pWk4kUFd1Pn/ejtIkUgnK4qruojaSmRT9w/x+Snz/eqpihs1vrbVHnB57Uq5b3AK4cjI5e1Km5N5NGYqCUZBpUq80YCmrD8dUDjM4AxkKT74pUqZBXJWNs5/CuISYt/WlSqnQ51iUdVX4SuSvStJ2PnlJkiLkx5Hh6UqVTn+IY8mjYB7kq26gbCpJHY3RUklVTUAeQNKlU8fAZcg+cgk7kEb/TNTLzx02/tSpVRC9BTbKcfzanwAEnIGwzSpU7Aiw4JvCjHmwyT5mrpfhB9aVKpozE48KmoZVG+1KlToVckVkco2d6KWlSpo8jM458R9hXVYgbHlSpVQUJDNqG/XFSaQ66HAZTkEEdKVKqRFZUwD7lfRmUewYgUqVKhLkK4P//Z"/>
          <p:cNvSpPr>
            <a:spLocks noChangeAspect="1" noChangeArrowheads="1"/>
          </p:cNvSpPr>
          <p:nvPr/>
        </p:nvSpPr>
        <p:spPr bwMode="auto">
          <a:xfrm>
            <a:off x="0" y="-431800"/>
            <a:ext cx="1314450" cy="876300"/>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4102" name="Picture 6" descr="http://www.lemurzone.com/rfg/wp-content/uploads/6a00d8345237e469e200e5537099058834-pi1.jpg"/>
          <p:cNvPicPr>
            <a:picLocks noChangeAspect="1" noChangeArrowheads="1"/>
          </p:cNvPicPr>
          <p:nvPr/>
        </p:nvPicPr>
        <p:blipFill>
          <a:blip r:embed="rId10" cstate="print"/>
          <a:srcRect/>
          <a:stretch>
            <a:fillRect/>
          </a:stretch>
        </p:blipFill>
        <p:spPr bwMode="auto">
          <a:xfrm>
            <a:off x="5105400" y="4572000"/>
            <a:ext cx="1638300" cy="1091108"/>
          </a:xfrm>
          <a:prstGeom prst="rect">
            <a:avLst/>
          </a:prstGeom>
          <a:noFill/>
        </p:spPr>
      </p:pic>
      <p:pic>
        <p:nvPicPr>
          <p:cNvPr id="4112" name="Picture 16" descr="http://upload.wikimedia.org/wikipedia/commons/thumb/c/c3/Edificio_Fuller_%28Flatiron%29_en_2010_desde_el_Empire_State_crop_boxin.jpg/220px-Edificio_Fuller_%28Flatiron%29_en_2010_desde_el_Empire_State_crop_boxin.jpg">
            <a:hlinkClick r:id="rId11"/>
          </p:cNvPr>
          <p:cNvPicPr>
            <a:picLocks noChangeAspect="1" noChangeArrowheads="1"/>
          </p:cNvPicPr>
          <p:nvPr/>
        </p:nvPicPr>
        <p:blipFill>
          <a:blip r:embed="rId12" cstate="print"/>
          <a:srcRect/>
          <a:stretch>
            <a:fillRect/>
          </a:stretch>
        </p:blipFill>
        <p:spPr bwMode="auto">
          <a:xfrm>
            <a:off x="6781800" y="1676400"/>
            <a:ext cx="2095500" cy="3962401"/>
          </a:xfrm>
          <a:prstGeom prst="rect">
            <a:avLst/>
          </a:prstGeom>
          <a:noFill/>
        </p:spPr>
      </p:pic>
      <p:sp>
        <p:nvSpPr>
          <p:cNvPr id="30" name="TextBox 29"/>
          <p:cNvSpPr txBox="1"/>
          <p:nvPr/>
        </p:nvSpPr>
        <p:spPr>
          <a:xfrm>
            <a:off x="6934200" y="5715000"/>
            <a:ext cx="1981200" cy="523220"/>
          </a:xfrm>
          <a:prstGeom prst="rect">
            <a:avLst/>
          </a:prstGeom>
          <a:noFill/>
        </p:spPr>
        <p:txBody>
          <a:bodyPr wrap="square" rtlCol="0">
            <a:spAutoFit/>
          </a:bodyPr>
          <a:lstStyle/>
          <a:p>
            <a:r>
              <a:rPr lang="en-US" sz="1400" dirty="0" smtClean="0"/>
              <a:t>The Flatiron Building in </a:t>
            </a:r>
            <a:r>
              <a:rPr lang="en-US" sz="1400" dirty="0" smtClean="0"/>
              <a:t>New York </a:t>
            </a:r>
            <a:r>
              <a:rPr lang="en-US" sz="1400" dirty="0" smtClean="0"/>
              <a:t>       (9)</a:t>
            </a:r>
            <a:endParaRPr lang="en-US" sz="1400" dirty="0"/>
          </a:p>
        </p:txBody>
      </p:sp>
      <p:pic>
        <p:nvPicPr>
          <p:cNvPr id="4114" name="Picture 18" descr="http://t2.gstatic.com/images?q=tbn:ANd9GcSYvNC6NnA5LU6E312He3rJniE6RQD0Q6FRKwS34zU7KJB-M0Zb"/>
          <p:cNvPicPr>
            <a:picLocks noChangeAspect="1" noChangeArrowheads="1"/>
          </p:cNvPicPr>
          <p:nvPr/>
        </p:nvPicPr>
        <p:blipFill>
          <a:blip r:embed="rId13" cstate="print"/>
          <a:srcRect/>
          <a:stretch>
            <a:fillRect/>
          </a:stretch>
        </p:blipFill>
        <p:spPr bwMode="auto">
          <a:xfrm>
            <a:off x="5486400" y="2286000"/>
            <a:ext cx="1182543" cy="1025525"/>
          </a:xfrm>
          <a:prstGeom prst="rect">
            <a:avLst/>
          </a:prstGeom>
          <a:noFill/>
        </p:spPr>
      </p:pic>
      <p:sp>
        <p:nvSpPr>
          <p:cNvPr id="32" name="TextBox 31"/>
          <p:cNvSpPr txBox="1"/>
          <p:nvPr/>
        </p:nvSpPr>
        <p:spPr>
          <a:xfrm>
            <a:off x="2514600" y="3429000"/>
            <a:ext cx="2514600" cy="369332"/>
          </a:xfrm>
          <a:prstGeom prst="rect">
            <a:avLst/>
          </a:prstGeom>
          <a:noFill/>
        </p:spPr>
        <p:txBody>
          <a:bodyPr wrap="square" rtlCol="0">
            <a:spAutoFit/>
          </a:bodyPr>
          <a:lstStyle/>
          <a:p>
            <a:r>
              <a:rPr lang="en-US" dirty="0" smtClean="0"/>
              <a:t>Pyramid &amp; Sphinx  (8)</a:t>
            </a:r>
            <a:endParaRPr lang="en-US" dirty="0"/>
          </a:p>
        </p:txBody>
      </p:sp>
      <p:sp>
        <p:nvSpPr>
          <p:cNvPr id="33" name="TextBox 32"/>
          <p:cNvSpPr txBox="1"/>
          <p:nvPr/>
        </p:nvSpPr>
        <p:spPr>
          <a:xfrm>
            <a:off x="6172200" y="3048000"/>
            <a:ext cx="609600" cy="369332"/>
          </a:xfrm>
          <a:prstGeom prst="rect">
            <a:avLst/>
          </a:prstGeom>
          <a:noFill/>
        </p:spPr>
        <p:txBody>
          <a:bodyPr wrap="square" rtlCol="0">
            <a:spAutoFit/>
          </a:bodyPr>
          <a:lstStyle/>
          <a:p>
            <a:r>
              <a:rPr lang="en-US" dirty="0" smtClean="0"/>
              <a:t>(10)</a:t>
            </a:r>
            <a:endParaRPr lang="en-US" dirty="0"/>
          </a:p>
        </p:txBody>
      </p:sp>
      <p:sp>
        <p:nvSpPr>
          <p:cNvPr id="34" name="TextBox 33"/>
          <p:cNvSpPr txBox="1"/>
          <p:nvPr/>
        </p:nvSpPr>
        <p:spPr>
          <a:xfrm>
            <a:off x="5029200" y="5715000"/>
            <a:ext cx="1828800" cy="369332"/>
          </a:xfrm>
          <a:prstGeom prst="rect">
            <a:avLst/>
          </a:prstGeom>
          <a:noFill/>
        </p:spPr>
        <p:txBody>
          <a:bodyPr wrap="square" rtlCol="0">
            <a:spAutoFit/>
          </a:bodyPr>
          <a:lstStyle/>
          <a:p>
            <a:r>
              <a:rPr lang="en-US" dirty="0" smtClean="0"/>
              <a:t>squaring tool (7)</a:t>
            </a:r>
            <a:endParaRPr lang="en-US" dirty="0"/>
          </a:p>
        </p:txBody>
      </p:sp>
      <p:pic>
        <p:nvPicPr>
          <p:cNvPr id="4116" name="Picture 20" descr="http://t0.gstatic.com/images?q=tbn:ANd9GcQJzqtk1XjVjcKPoxcaxGa_GE-rTkMbq0YlpJNxZ3ZJwSXOGojIHQ"/>
          <p:cNvPicPr>
            <a:picLocks noChangeAspect="1" noChangeArrowheads="1"/>
          </p:cNvPicPr>
          <p:nvPr/>
        </p:nvPicPr>
        <p:blipFill>
          <a:blip r:embed="rId14" cstate="print"/>
          <a:srcRect/>
          <a:stretch>
            <a:fillRect/>
          </a:stretch>
        </p:blipFill>
        <p:spPr bwMode="auto">
          <a:xfrm>
            <a:off x="2514600" y="1600200"/>
            <a:ext cx="2428875" cy="1885951"/>
          </a:xfrm>
          <a:prstGeom prst="rect">
            <a:avLst/>
          </a:prstGeom>
          <a:noFill/>
        </p:spPr>
      </p:pic>
      <p:pic>
        <p:nvPicPr>
          <p:cNvPr id="4118" name="Picture 22" descr="http://t3.gstatic.com/images?q=tbn:ANd9GcTMoiPOGF6fszmedOvBqxNOtd_iZkzQrwaOzbWMwe3S_bWFaZ-kqA"/>
          <p:cNvPicPr>
            <a:picLocks noChangeAspect="1" noChangeArrowheads="1"/>
          </p:cNvPicPr>
          <p:nvPr/>
        </p:nvPicPr>
        <p:blipFill>
          <a:blip r:embed="rId15" cstate="print"/>
          <a:srcRect/>
          <a:stretch>
            <a:fillRect/>
          </a:stretch>
        </p:blipFill>
        <p:spPr bwMode="auto">
          <a:xfrm>
            <a:off x="2514600" y="3886200"/>
            <a:ext cx="2362200" cy="1933576"/>
          </a:xfrm>
          <a:prstGeom prst="rect">
            <a:avLst/>
          </a:prstGeom>
          <a:noFill/>
        </p:spPr>
      </p:pic>
      <p:sp>
        <p:nvSpPr>
          <p:cNvPr id="37" name="TextBox 36"/>
          <p:cNvSpPr txBox="1"/>
          <p:nvPr/>
        </p:nvSpPr>
        <p:spPr>
          <a:xfrm>
            <a:off x="2514600" y="5867400"/>
            <a:ext cx="2362200" cy="646331"/>
          </a:xfrm>
          <a:prstGeom prst="rect">
            <a:avLst/>
          </a:prstGeom>
          <a:noFill/>
        </p:spPr>
        <p:txBody>
          <a:bodyPr wrap="square" rtlCol="0">
            <a:spAutoFit/>
          </a:bodyPr>
          <a:lstStyle/>
          <a:p>
            <a:r>
              <a:rPr lang="en-US" dirty="0" smtClean="0"/>
              <a:t>Calculate distance from home to 2</a:t>
            </a:r>
            <a:r>
              <a:rPr lang="en-US" baseline="30000" dirty="0" smtClean="0"/>
              <a:t>nd</a:t>
            </a:r>
            <a:r>
              <a:rPr lang="en-US" dirty="0" smtClean="0"/>
              <a:t> base                          </a:t>
            </a:r>
            <a:endParaRPr lang="en-US" dirty="0"/>
          </a:p>
        </p:txBody>
      </p:sp>
      <p:sp>
        <p:nvSpPr>
          <p:cNvPr id="38" name="TextBox 37"/>
          <p:cNvSpPr txBox="1"/>
          <p:nvPr/>
        </p:nvSpPr>
        <p:spPr>
          <a:xfrm>
            <a:off x="4267200" y="5410200"/>
            <a:ext cx="609600" cy="369332"/>
          </a:xfrm>
          <a:prstGeom prst="rect">
            <a:avLst/>
          </a:prstGeom>
          <a:noFill/>
        </p:spPr>
        <p:txBody>
          <a:bodyPr wrap="square" rtlCol="0">
            <a:spAutoFit/>
          </a:bodyPr>
          <a:lstStyle/>
          <a:p>
            <a:r>
              <a:rPr lang="en-US" dirty="0" smtClean="0"/>
              <a:t>(11)</a:t>
            </a:r>
            <a:endParaRPr lang="en-US" dirty="0"/>
          </a:p>
        </p:txBody>
      </p:sp>
      <p:sp>
        <p:nvSpPr>
          <p:cNvPr id="39" name="TextBox 38"/>
          <p:cNvSpPr txBox="1"/>
          <p:nvPr/>
        </p:nvSpPr>
        <p:spPr>
          <a:xfrm>
            <a:off x="5486400" y="1981200"/>
            <a:ext cx="1219200" cy="307777"/>
          </a:xfrm>
          <a:prstGeom prst="rect">
            <a:avLst/>
          </a:prstGeom>
          <a:noFill/>
        </p:spPr>
        <p:txBody>
          <a:bodyPr wrap="square" rtlCol="0">
            <a:spAutoFit/>
          </a:bodyPr>
          <a:lstStyle/>
          <a:p>
            <a:r>
              <a:rPr lang="en-US" sz="1400" dirty="0" smtClean="0"/>
              <a:t>Me in a sign</a:t>
            </a:r>
            <a:endParaRPr lang="en-US" sz="1400" dirty="0"/>
          </a:p>
        </p:txBody>
      </p:sp>
    </p:spTree>
    <p:extLst>
      <p:ext uri="{BB962C8B-B14F-4D97-AF65-F5344CB8AC3E}">
        <p14:creationId xmlns:p14="http://schemas.microsoft.com/office/powerpoint/2010/main" xmlns="" val="321356528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667000" y="990600"/>
            <a:ext cx="6248400" cy="566738"/>
          </a:xfrm>
        </p:spPr>
        <p:txBody>
          <a:bodyPr/>
          <a:lstStyle/>
          <a:p>
            <a:r>
              <a:rPr lang="en-US" dirty="0" smtClean="0"/>
              <a:t>Right Triangle</a:t>
            </a:r>
            <a:endParaRPr lang="en-US" dirty="0"/>
          </a:p>
        </p:txBody>
      </p:sp>
      <p:pic>
        <p:nvPicPr>
          <p:cNvPr id="26" name="Picture Placeholder 25" descr="rt triangle.jpg"/>
          <p:cNvPicPr>
            <a:picLocks noGrp="1" noChangeAspect="1"/>
          </p:cNvPicPr>
          <p:nvPr>
            <p:ph type="pic" idx="1"/>
          </p:nvPr>
        </p:nvPicPr>
        <p:blipFill>
          <a:blip r:embed="rId2" cstate="print"/>
          <a:srcRect l="17047" r="17047"/>
          <a:stretch>
            <a:fillRect/>
          </a:stretch>
        </p:blipFill>
        <p:spPr>
          <a:xfrm>
            <a:off x="496888" y="1028700"/>
            <a:ext cx="1865312" cy="1978025"/>
          </a:xfrm>
        </p:spPr>
      </p:pic>
      <p:pic>
        <p:nvPicPr>
          <p:cNvPr id="10" name="Picture 9" descr="Jean McCreight Miller - Windows Internet Explorer"/>
          <p:cNvPicPr>
            <a:picLocks noChangeAspect="1"/>
          </p:cNvPicPr>
          <p:nvPr/>
        </p:nvPicPr>
        <p:blipFill rotWithShape="1">
          <a:blip r:embed="rId3" cstate="print">
            <a:extLst>
              <a:ext uri="{28A0092B-C50C-407E-A947-70E740481C1C}">
                <a14:useLocalDpi xmlns:a14="http://schemas.microsoft.com/office/drawing/2010/main" xmlns="" val="0"/>
              </a:ext>
            </a:extLst>
          </a:blip>
          <a:srcRect l="5875" t="20800" r="9500" b="74219"/>
          <a:stretch/>
        </p:blipFill>
        <p:spPr>
          <a:xfrm>
            <a:off x="293370" y="381000"/>
            <a:ext cx="8622030" cy="457200"/>
          </a:xfrm>
          <a:prstGeom prst="rect">
            <a:avLst/>
          </a:prstGeom>
        </p:spPr>
      </p:pic>
      <p:sp>
        <p:nvSpPr>
          <p:cNvPr id="14" name="Text Placeholder 5"/>
          <p:cNvSpPr>
            <a:spLocks noGrp="1"/>
          </p:cNvSpPr>
          <p:nvPr/>
        </p:nvSpPr>
        <p:spPr>
          <a:xfrm>
            <a:off x="4146167" y="2971800"/>
            <a:ext cx="4419600" cy="457200"/>
          </a:xfrm>
          <a:prstGeom prst="rect">
            <a:avLst/>
          </a:prstGeom>
        </p:spPr>
        <p:txBody>
          <a:bodyPr vert="horz" lIns="91440" tIns="45720" rIns="91440" bIns="45720" rtlCol="0">
            <a:normAutofit/>
          </a:bodyPr>
          <a:lstStyle>
            <a:lvl1pPr marL="0" indent="0" algn="l" defTabSz="914400" rtl="0" eaLnBrk="1" latinLnBrk="0" hangingPunct="1">
              <a:spcBef>
                <a:spcPct val="20000"/>
              </a:spcBef>
              <a:buFont typeface="Arial" pitchFamily="34" charset="0"/>
              <a:buNone/>
              <a:defRPr sz="1400" kern="1200">
                <a:solidFill>
                  <a:schemeClr val="tx1"/>
                </a:solidFill>
                <a:latin typeface="+mn-lt"/>
                <a:ea typeface="+mn-ea"/>
                <a:cs typeface="+mn-cs"/>
              </a:defRPr>
            </a:lvl1pPr>
            <a:lvl2pPr marL="457200" indent="0" algn="l" defTabSz="914400" rtl="0" eaLnBrk="1" latinLnBrk="0" hangingPunct="1">
              <a:spcBef>
                <a:spcPct val="20000"/>
              </a:spcBef>
              <a:buFont typeface="Arial" pitchFamily="34" charset="0"/>
              <a:buNone/>
              <a:defRPr sz="1200" kern="1200">
                <a:solidFill>
                  <a:schemeClr val="tx1"/>
                </a:solidFill>
                <a:latin typeface="+mn-lt"/>
                <a:ea typeface="+mn-ea"/>
                <a:cs typeface="+mn-cs"/>
              </a:defRPr>
            </a:lvl2pPr>
            <a:lvl3pPr marL="914400" indent="0" algn="l" defTabSz="914400" rtl="0" eaLnBrk="1" latinLnBrk="0" hangingPunct="1">
              <a:spcBef>
                <a:spcPct val="20000"/>
              </a:spcBef>
              <a:buFont typeface="Arial" pitchFamily="34" charset="0"/>
              <a:buNone/>
              <a:defRPr sz="1000" kern="1200">
                <a:solidFill>
                  <a:schemeClr val="tx1"/>
                </a:solidFill>
                <a:latin typeface="+mn-lt"/>
                <a:ea typeface="+mn-ea"/>
                <a:cs typeface="+mn-cs"/>
              </a:defRPr>
            </a:lvl3pPr>
            <a:lvl4pPr marL="13716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4pPr>
            <a:lvl5pPr marL="18288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5pPr>
            <a:lvl6pPr marL="22860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6pPr>
            <a:lvl7pPr marL="27432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7pPr>
            <a:lvl8pPr marL="32004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8pPr>
            <a:lvl9pPr marL="36576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9pPr>
          </a:lstStyle>
          <a:p>
            <a:endParaRPr lang="en-US" dirty="0"/>
          </a:p>
        </p:txBody>
      </p:sp>
      <p:pic>
        <p:nvPicPr>
          <p:cNvPr id="12" name="Picture 11" descr="Screen Clipping"/>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457200" y="3081337"/>
            <a:ext cx="1950461" cy="3548063"/>
          </a:xfrm>
          <a:prstGeom prst="rect">
            <a:avLst/>
          </a:prstGeom>
        </p:spPr>
      </p:pic>
      <p:sp>
        <p:nvSpPr>
          <p:cNvPr id="6" name="TextBox 5"/>
          <p:cNvSpPr txBox="1"/>
          <p:nvPr/>
        </p:nvSpPr>
        <p:spPr>
          <a:xfrm>
            <a:off x="4191000" y="1981200"/>
            <a:ext cx="4191000" cy="646331"/>
          </a:xfrm>
          <a:prstGeom prst="rect">
            <a:avLst/>
          </a:prstGeom>
          <a:noFill/>
        </p:spPr>
        <p:txBody>
          <a:bodyPr wrap="square" rtlCol="0">
            <a:spAutoFit/>
          </a:bodyPr>
          <a:lstStyle/>
          <a:p>
            <a:r>
              <a:rPr lang="en-US" sz="1200" dirty="0" smtClean="0"/>
              <a:t>You should be glad that I made yo</a:t>
            </a:r>
            <a:r>
              <a:rPr lang="en-US" sz="1200" dirty="0" smtClean="0"/>
              <a:t>u famous, it really took we quite some time to prove the Pythagorean Theorem </a:t>
            </a:r>
            <a:endParaRPr lang="en-US" sz="1200" dirty="0" smtClean="0"/>
          </a:p>
          <a:p>
            <a:r>
              <a:rPr lang="en-US" sz="1200" dirty="0" smtClean="0">
                <a:solidFill>
                  <a:schemeClr val="bg1">
                    <a:lumMod val="65000"/>
                  </a:schemeClr>
                </a:solidFill>
              </a:rPr>
              <a:t>July 495 B.C. </a:t>
            </a:r>
            <a:endParaRPr lang="en-US" sz="1200" dirty="0">
              <a:solidFill>
                <a:schemeClr val="bg1">
                  <a:lumMod val="65000"/>
                </a:schemeClr>
              </a:solidFill>
            </a:endParaRPr>
          </a:p>
        </p:txBody>
      </p:sp>
      <p:sp>
        <p:nvSpPr>
          <p:cNvPr id="17" name="TextBox 16"/>
          <p:cNvSpPr txBox="1"/>
          <p:nvPr/>
        </p:nvSpPr>
        <p:spPr>
          <a:xfrm>
            <a:off x="4260467" y="2992067"/>
            <a:ext cx="4191000" cy="1015663"/>
          </a:xfrm>
          <a:prstGeom prst="rect">
            <a:avLst/>
          </a:prstGeom>
          <a:noFill/>
        </p:spPr>
        <p:txBody>
          <a:bodyPr wrap="square" rtlCol="0">
            <a:spAutoFit/>
          </a:bodyPr>
          <a:lstStyle/>
          <a:p>
            <a:r>
              <a:rPr lang="en-US" sz="1200" dirty="0" smtClean="0"/>
              <a:t>Its not that I don’t appreciate it, but why did you have to name my longest side which is opposite the right angle the “Hypotenuse”?  Do you know how much fun students make of that name?  Most can’t even pronounce it. </a:t>
            </a:r>
            <a:endParaRPr lang="en-US" sz="1200" dirty="0" smtClean="0"/>
          </a:p>
          <a:p>
            <a:r>
              <a:rPr lang="en-US" sz="1200" dirty="0" smtClean="0">
                <a:solidFill>
                  <a:schemeClr val="bg1">
                    <a:lumMod val="65000"/>
                  </a:schemeClr>
                </a:solidFill>
              </a:rPr>
              <a:t>July 495 B.C. </a:t>
            </a:r>
            <a:endParaRPr lang="en-US" sz="1200" dirty="0">
              <a:solidFill>
                <a:schemeClr val="bg1">
                  <a:lumMod val="65000"/>
                </a:schemeClr>
              </a:solidFill>
            </a:endParaRPr>
          </a:p>
        </p:txBody>
      </p:sp>
      <p:sp>
        <p:nvSpPr>
          <p:cNvPr id="18" name="Action Button: Custom 17">
            <a:hlinkClick r:id="rId5" action="ppaction://hlinksldjump" highlightClick="1"/>
          </p:cNvPr>
          <p:cNvSpPr/>
          <p:nvPr/>
        </p:nvSpPr>
        <p:spPr>
          <a:xfrm>
            <a:off x="533400" y="3200400"/>
            <a:ext cx="1824050" cy="631031"/>
          </a:xfrm>
          <a:prstGeom prst="actionButtonBlank">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Action Button: Custom 18">
            <a:hlinkClick r:id="rId6" action="ppaction://hlinksldjump" highlightClick="1"/>
          </p:cNvPr>
          <p:cNvSpPr/>
          <p:nvPr/>
        </p:nvSpPr>
        <p:spPr>
          <a:xfrm>
            <a:off x="533400" y="3962400"/>
            <a:ext cx="1824050" cy="533400"/>
          </a:xfrm>
          <a:prstGeom prst="actionButtonBlank">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Action Button: Custom 19">
            <a:hlinkClick r:id="rId7" action="ppaction://hlinksldjump" highlightClick="1"/>
          </p:cNvPr>
          <p:cNvSpPr/>
          <p:nvPr/>
        </p:nvSpPr>
        <p:spPr>
          <a:xfrm>
            <a:off x="533400" y="4495800"/>
            <a:ext cx="1824050" cy="533400"/>
          </a:xfrm>
          <a:prstGeom prst="actionButtonBlank">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20"/>
          <p:cNvSpPr txBox="1"/>
          <p:nvPr/>
        </p:nvSpPr>
        <p:spPr>
          <a:xfrm>
            <a:off x="7939388" y="1074965"/>
            <a:ext cx="885224" cy="369332"/>
          </a:xfrm>
          <a:prstGeom prst="rect">
            <a:avLst/>
          </a:prstGeom>
          <a:noFill/>
        </p:spPr>
        <p:txBody>
          <a:bodyPr wrap="square" rtlCol="0">
            <a:spAutoFit/>
          </a:bodyPr>
          <a:lstStyle/>
          <a:p>
            <a:r>
              <a:rPr lang="en-US" b="1" dirty="0" smtClean="0">
                <a:solidFill>
                  <a:schemeClr val="bg1">
                    <a:lumMod val="65000"/>
                  </a:schemeClr>
                </a:solidFill>
              </a:rPr>
              <a:t>&gt;</a:t>
            </a:r>
            <a:r>
              <a:rPr lang="en-US" b="1" dirty="0" smtClean="0"/>
              <a:t> Wall</a:t>
            </a:r>
          </a:p>
        </p:txBody>
      </p:sp>
      <p:sp>
        <p:nvSpPr>
          <p:cNvPr id="23" name="Action Button: Custom 22">
            <a:hlinkClick r:id="rId8" action="ppaction://hlinksldjump" highlightClick="1"/>
          </p:cNvPr>
          <p:cNvSpPr/>
          <p:nvPr/>
        </p:nvSpPr>
        <p:spPr>
          <a:xfrm>
            <a:off x="381000" y="5029200"/>
            <a:ext cx="1976450" cy="533400"/>
          </a:xfrm>
          <a:prstGeom prst="actionButtonBlank">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Action Button: Custom 23">
            <a:hlinkClick r:id="rId9" action="ppaction://hlinksldjump" highlightClick="1"/>
          </p:cNvPr>
          <p:cNvSpPr/>
          <p:nvPr/>
        </p:nvSpPr>
        <p:spPr>
          <a:xfrm>
            <a:off x="533400" y="5715000"/>
            <a:ext cx="1828800" cy="533400"/>
          </a:xfrm>
          <a:prstGeom prst="actionButtonBlank">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7" name="Picture 3" descr="C:\Users\mcgee\Pictures\hah.png"/>
          <p:cNvPicPr>
            <a:picLocks noChangeAspect="1" noChangeArrowheads="1"/>
          </p:cNvPicPr>
          <p:nvPr/>
        </p:nvPicPr>
        <p:blipFill>
          <a:blip r:embed="rId10" cstate="print"/>
          <a:srcRect/>
          <a:stretch>
            <a:fillRect/>
          </a:stretch>
        </p:blipFill>
        <p:spPr bwMode="auto">
          <a:xfrm>
            <a:off x="2667000" y="1676400"/>
            <a:ext cx="845200" cy="990600"/>
          </a:xfrm>
          <a:prstGeom prst="rect">
            <a:avLst/>
          </a:prstGeom>
          <a:noFill/>
        </p:spPr>
      </p:pic>
      <p:pic>
        <p:nvPicPr>
          <p:cNvPr id="28" name="Picture 3" descr="C:\Users\mcgee\Pictures\hah.png"/>
          <p:cNvPicPr>
            <a:picLocks noChangeAspect="1" noChangeArrowheads="1"/>
          </p:cNvPicPr>
          <p:nvPr/>
        </p:nvPicPr>
        <p:blipFill>
          <a:blip r:embed="rId10" cstate="print"/>
          <a:srcRect/>
          <a:stretch>
            <a:fillRect/>
          </a:stretch>
        </p:blipFill>
        <p:spPr bwMode="auto">
          <a:xfrm>
            <a:off x="2667000" y="4038600"/>
            <a:ext cx="845200" cy="990600"/>
          </a:xfrm>
          <a:prstGeom prst="rect">
            <a:avLst/>
          </a:prstGeom>
          <a:noFill/>
        </p:spPr>
      </p:pic>
      <p:sp>
        <p:nvSpPr>
          <p:cNvPr id="31" name="TextBox 30"/>
          <p:cNvSpPr txBox="1"/>
          <p:nvPr/>
        </p:nvSpPr>
        <p:spPr>
          <a:xfrm>
            <a:off x="4191000" y="4267200"/>
            <a:ext cx="3962400" cy="830997"/>
          </a:xfrm>
          <a:prstGeom prst="rect">
            <a:avLst/>
          </a:prstGeom>
          <a:noFill/>
        </p:spPr>
        <p:txBody>
          <a:bodyPr wrap="square" rtlCol="0">
            <a:spAutoFit/>
          </a:bodyPr>
          <a:lstStyle/>
          <a:p>
            <a:r>
              <a:rPr lang="en-US" sz="1200" dirty="0" smtClean="0"/>
              <a:t>The word hypotenuse is actually from the Greek language, remember the United States hasn’t been </a:t>
            </a:r>
            <a:r>
              <a:rPr lang="en-US" sz="1200" dirty="0" smtClean="0"/>
              <a:t>discovered yet. </a:t>
            </a:r>
            <a:r>
              <a:rPr lang="en-US" sz="1200" dirty="0" smtClean="0"/>
              <a:t> It is made up of hypo</a:t>
            </a:r>
            <a:r>
              <a:rPr lang="en-US" sz="1200" dirty="0" smtClean="0"/>
              <a:t>", meaning "under" + "</a:t>
            </a:r>
            <a:r>
              <a:rPr lang="en-US" sz="1200" dirty="0" err="1" smtClean="0"/>
              <a:t>teinein</a:t>
            </a:r>
            <a:r>
              <a:rPr lang="en-US" sz="1200" dirty="0" smtClean="0"/>
              <a:t>", meaning "to stretch". Hence, it sort of means "under tension</a:t>
            </a:r>
            <a:r>
              <a:rPr lang="en-US" sz="1200" dirty="0" smtClean="0"/>
              <a:t>".  (12)   </a:t>
            </a:r>
            <a:endParaRPr lang="en-US" sz="1200" dirty="0"/>
          </a:p>
        </p:txBody>
      </p:sp>
      <p:sp>
        <p:nvSpPr>
          <p:cNvPr id="33" name="TextBox 32"/>
          <p:cNvSpPr txBox="1"/>
          <p:nvPr/>
        </p:nvSpPr>
        <p:spPr>
          <a:xfrm>
            <a:off x="4267200" y="5257800"/>
            <a:ext cx="3810000" cy="646331"/>
          </a:xfrm>
          <a:prstGeom prst="rect">
            <a:avLst/>
          </a:prstGeom>
          <a:noFill/>
        </p:spPr>
        <p:txBody>
          <a:bodyPr wrap="square" rtlCol="0">
            <a:spAutoFit/>
          </a:bodyPr>
          <a:lstStyle/>
          <a:p>
            <a:r>
              <a:rPr lang="en-US" sz="1200" dirty="0" smtClean="0"/>
              <a:t>I guess you’re right, it could be worse, at least right triangle is easy to spell.  Just think about my cousin. Isosceles triangle, people can’t even spell his name. </a:t>
            </a:r>
            <a:endParaRPr lang="en-US" sz="1200" dirty="0"/>
          </a:p>
        </p:txBody>
      </p:sp>
      <p:sp>
        <p:nvSpPr>
          <p:cNvPr id="34" name="TextBox 33"/>
          <p:cNvSpPr txBox="1"/>
          <p:nvPr/>
        </p:nvSpPr>
        <p:spPr>
          <a:xfrm>
            <a:off x="3505200" y="2362200"/>
            <a:ext cx="457200" cy="369332"/>
          </a:xfrm>
          <a:prstGeom prst="rect">
            <a:avLst/>
          </a:prstGeom>
          <a:noFill/>
        </p:spPr>
        <p:txBody>
          <a:bodyPr wrap="square" rtlCol="0">
            <a:spAutoFit/>
          </a:bodyPr>
          <a:lstStyle/>
          <a:p>
            <a:r>
              <a:rPr lang="en-US" dirty="0" smtClean="0"/>
              <a:t>(2)</a:t>
            </a:r>
            <a:endParaRPr lang="en-US" dirty="0"/>
          </a:p>
        </p:txBody>
      </p:sp>
      <p:sp>
        <p:nvSpPr>
          <p:cNvPr id="35" name="TextBox 34"/>
          <p:cNvSpPr txBox="1"/>
          <p:nvPr/>
        </p:nvSpPr>
        <p:spPr>
          <a:xfrm>
            <a:off x="3429000" y="4724400"/>
            <a:ext cx="533400" cy="381000"/>
          </a:xfrm>
          <a:prstGeom prst="rect">
            <a:avLst/>
          </a:prstGeom>
          <a:noFill/>
        </p:spPr>
        <p:txBody>
          <a:bodyPr wrap="square" rtlCol="0">
            <a:spAutoFit/>
          </a:bodyPr>
          <a:lstStyle/>
          <a:p>
            <a:r>
              <a:rPr lang="en-US" dirty="0" smtClean="0"/>
              <a:t>(2)</a:t>
            </a:r>
            <a:endParaRPr lang="en-US" dirty="0"/>
          </a:p>
        </p:txBody>
      </p:sp>
      <p:pic>
        <p:nvPicPr>
          <p:cNvPr id="2" name="Picture 4" descr="http://staff.jccc.edu/rgrondahl/right_triangle_trig.jpg"/>
          <p:cNvPicPr>
            <a:picLocks noChangeAspect="1" noChangeArrowheads="1"/>
          </p:cNvPicPr>
          <p:nvPr/>
        </p:nvPicPr>
        <p:blipFill>
          <a:blip r:embed="rId11" cstate="print"/>
          <a:srcRect/>
          <a:stretch>
            <a:fillRect/>
          </a:stretch>
        </p:blipFill>
        <p:spPr bwMode="auto">
          <a:xfrm>
            <a:off x="2438400" y="2743200"/>
            <a:ext cx="1597025" cy="1243964"/>
          </a:xfrm>
          <a:prstGeom prst="rect">
            <a:avLst/>
          </a:prstGeom>
          <a:noFill/>
        </p:spPr>
      </p:pic>
      <p:pic>
        <p:nvPicPr>
          <p:cNvPr id="3078" name="Picture 6" descr="http://staff.jccc.edu/rgrondahl/right_triangle_trig.jpg"/>
          <p:cNvPicPr>
            <a:picLocks noChangeAspect="1" noChangeArrowheads="1"/>
          </p:cNvPicPr>
          <p:nvPr/>
        </p:nvPicPr>
        <p:blipFill>
          <a:blip r:embed="rId12" cstate="print"/>
          <a:srcRect/>
          <a:stretch>
            <a:fillRect/>
          </a:stretch>
        </p:blipFill>
        <p:spPr bwMode="auto">
          <a:xfrm>
            <a:off x="2297319" y="5181600"/>
            <a:ext cx="1663059" cy="1295400"/>
          </a:xfrm>
          <a:prstGeom prst="rect">
            <a:avLst/>
          </a:prstGeom>
          <a:noFill/>
        </p:spPr>
      </p:pic>
      <p:sp>
        <p:nvSpPr>
          <p:cNvPr id="36" name="TextBox 35"/>
          <p:cNvSpPr txBox="1"/>
          <p:nvPr/>
        </p:nvSpPr>
        <p:spPr>
          <a:xfrm>
            <a:off x="3124200" y="3505200"/>
            <a:ext cx="609600" cy="307777"/>
          </a:xfrm>
          <a:prstGeom prst="rect">
            <a:avLst/>
          </a:prstGeom>
          <a:noFill/>
        </p:spPr>
        <p:txBody>
          <a:bodyPr wrap="square" rtlCol="0">
            <a:spAutoFit/>
          </a:bodyPr>
          <a:lstStyle/>
          <a:p>
            <a:r>
              <a:rPr lang="en-US" sz="1400" dirty="0" smtClean="0"/>
              <a:t>(14)</a:t>
            </a:r>
            <a:endParaRPr lang="en-US" sz="1400" dirty="0"/>
          </a:p>
        </p:txBody>
      </p:sp>
      <p:sp>
        <p:nvSpPr>
          <p:cNvPr id="37" name="TextBox 36"/>
          <p:cNvSpPr txBox="1"/>
          <p:nvPr/>
        </p:nvSpPr>
        <p:spPr>
          <a:xfrm>
            <a:off x="3048000" y="6096000"/>
            <a:ext cx="609600" cy="307777"/>
          </a:xfrm>
          <a:prstGeom prst="rect">
            <a:avLst/>
          </a:prstGeom>
          <a:noFill/>
        </p:spPr>
        <p:txBody>
          <a:bodyPr wrap="square" rtlCol="0">
            <a:spAutoFit/>
          </a:bodyPr>
          <a:lstStyle/>
          <a:p>
            <a:r>
              <a:rPr lang="en-US" sz="1400" dirty="0" smtClean="0"/>
              <a:t>(14)</a:t>
            </a:r>
            <a:endParaRPr lang="en-US" sz="1400" dirty="0"/>
          </a:p>
        </p:txBody>
      </p:sp>
    </p:spTree>
    <p:extLst>
      <p:ext uri="{BB962C8B-B14F-4D97-AF65-F5344CB8AC3E}">
        <p14:creationId xmlns:p14="http://schemas.microsoft.com/office/powerpoint/2010/main" xmlns="" val="236859799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667000" y="990600"/>
            <a:ext cx="6248400" cy="566738"/>
          </a:xfrm>
        </p:spPr>
        <p:txBody>
          <a:bodyPr/>
          <a:lstStyle/>
          <a:p>
            <a:endParaRPr lang="en-US" dirty="0"/>
          </a:p>
        </p:txBody>
      </p:sp>
      <p:pic>
        <p:nvPicPr>
          <p:cNvPr id="18" name="Picture Placeholder 17" descr="rt tri.gif"/>
          <p:cNvPicPr>
            <a:picLocks noGrp="1" noChangeAspect="1"/>
          </p:cNvPicPr>
          <p:nvPr>
            <p:ph type="pic" idx="1"/>
          </p:nvPr>
        </p:nvPicPr>
        <p:blipFill>
          <a:blip r:embed="rId2" cstate="print"/>
          <a:srcRect l="17047" r="17047"/>
          <a:stretch>
            <a:fillRect/>
          </a:stretch>
        </p:blipFill>
        <p:spPr>
          <a:xfrm>
            <a:off x="381000" y="1028700"/>
            <a:ext cx="1981200" cy="2100916"/>
          </a:xfrm>
        </p:spPr>
      </p:pic>
      <p:pic>
        <p:nvPicPr>
          <p:cNvPr id="10" name="Picture 9" descr="Jean McCreight Miller - Windows Internet Explorer"/>
          <p:cNvPicPr>
            <a:picLocks noChangeAspect="1"/>
          </p:cNvPicPr>
          <p:nvPr/>
        </p:nvPicPr>
        <p:blipFill rotWithShape="1">
          <a:blip r:embed="rId3" cstate="print">
            <a:extLst>
              <a:ext uri="{28A0092B-C50C-407E-A947-70E740481C1C}">
                <a14:useLocalDpi xmlns:a14="http://schemas.microsoft.com/office/drawing/2010/main" xmlns="" val="0"/>
              </a:ext>
            </a:extLst>
          </a:blip>
          <a:srcRect l="5875" t="20800" r="9500" b="74219"/>
          <a:stretch/>
        </p:blipFill>
        <p:spPr>
          <a:xfrm>
            <a:off x="293370" y="381000"/>
            <a:ext cx="8622030" cy="457200"/>
          </a:xfrm>
          <a:prstGeom prst="rect">
            <a:avLst/>
          </a:prstGeom>
        </p:spPr>
      </p:pic>
      <p:sp>
        <p:nvSpPr>
          <p:cNvPr id="14" name="Text Placeholder 5"/>
          <p:cNvSpPr>
            <a:spLocks noGrp="1"/>
          </p:cNvSpPr>
          <p:nvPr/>
        </p:nvSpPr>
        <p:spPr>
          <a:xfrm>
            <a:off x="2362200" y="3131646"/>
            <a:ext cx="4419600" cy="457200"/>
          </a:xfrm>
          <a:prstGeom prst="rect">
            <a:avLst/>
          </a:prstGeom>
        </p:spPr>
        <p:txBody>
          <a:bodyPr vert="horz" lIns="91440" tIns="45720" rIns="91440" bIns="45720" rtlCol="0">
            <a:normAutofit/>
          </a:bodyPr>
          <a:lstStyle>
            <a:lvl1pPr marL="0" indent="0" algn="l" defTabSz="914400" rtl="0" eaLnBrk="1" latinLnBrk="0" hangingPunct="1">
              <a:spcBef>
                <a:spcPct val="20000"/>
              </a:spcBef>
              <a:buFont typeface="Arial" pitchFamily="34" charset="0"/>
              <a:buNone/>
              <a:defRPr sz="1400" kern="1200">
                <a:solidFill>
                  <a:schemeClr val="tx1"/>
                </a:solidFill>
                <a:latin typeface="+mn-lt"/>
                <a:ea typeface="+mn-ea"/>
                <a:cs typeface="+mn-cs"/>
              </a:defRPr>
            </a:lvl1pPr>
            <a:lvl2pPr marL="457200" indent="0" algn="l" defTabSz="914400" rtl="0" eaLnBrk="1" latinLnBrk="0" hangingPunct="1">
              <a:spcBef>
                <a:spcPct val="20000"/>
              </a:spcBef>
              <a:buFont typeface="Arial" pitchFamily="34" charset="0"/>
              <a:buNone/>
              <a:defRPr sz="1200" kern="1200">
                <a:solidFill>
                  <a:schemeClr val="tx1"/>
                </a:solidFill>
                <a:latin typeface="+mn-lt"/>
                <a:ea typeface="+mn-ea"/>
                <a:cs typeface="+mn-cs"/>
              </a:defRPr>
            </a:lvl2pPr>
            <a:lvl3pPr marL="914400" indent="0" algn="l" defTabSz="914400" rtl="0" eaLnBrk="1" latinLnBrk="0" hangingPunct="1">
              <a:spcBef>
                <a:spcPct val="20000"/>
              </a:spcBef>
              <a:buFont typeface="Arial" pitchFamily="34" charset="0"/>
              <a:buNone/>
              <a:defRPr sz="1000" kern="1200">
                <a:solidFill>
                  <a:schemeClr val="tx1"/>
                </a:solidFill>
                <a:latin typeface="+mn-lt"/>
                <a:ea typeface="+mn-ea"/>
                <a:cs typeface="+mn-cs"/>
              </a:defRPr>
            </a:lvl3pPr>
            <a:lvl4pPr marL="13716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4pPr>
            <a:lvl5pPr marL="18288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5pPr>
            <a:lvl6pPr marL="22860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6pPr>
            <a:lvl7pPr marL="27432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7pPr>
            <a:lvl8pPr marL="32004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8pPr>
            <a:lvl9pPr marL="36576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9pPr>
          </a:lstStyle>
          <a:p>
            <a:endParaRPr lang="en-US" dirty="0"/>
          </a:p>
        </p:txBody>
      </p:sp>
      <p:sp>
        <p:nvSpPr>
          <p:cNvPr id="16" name="Text Placeholder 3"/>
          <p:cNvSpPr>
            <a:spLocks noGrp="1"/>
          </p:cNvSpPr>
          <p:nvPr/>
        </p:nvSpPr>
        <p:spPr>
          <a:xfrm>
            <a:off x="1828800" y="3026569"/>
            <a:ext cx="5486400" cy="804862"/>
          </a:xfrm>
          <a:prstGeom prst="rect">
            <a:avLst/>
          </a:prstGeom>
        </p:spPr>
        <p:txBody>
          <a:bodyPr vert="horz" lIns="91440" tIns="45720" rIns="91440" bIns="45720" rtlCol="0">
            <a:normAutofit/>
          </a:bodyPr>
          <a:lstStyle>
            <a:lvl1pPr marL="0" indent="0" algn="l" defTabSz="914400" rtl="0" eaLnBrk="1" latinLnBrk="0" hangingPunct="1">
              <a:spcBef>
                <a:spcPct val="20000"/>
              </a:spcBef>
              <a:buFont typeface="Arial" pitchFamily="34" charset="0"/>
              <a:buNone/>
              <a:defRPr sz="1400" kern="1200">
                <a:solidFill>
                  <a:schemeClr val="tx1"/>
                </a:solidFill>
                <a:latin typeface="+mn-lt"/>
                <a:ea typeface="+mn-ea"/>
                <a:cs typeface="+mn-cs"/>
              </a:defRPr>
            </a:lvl1pPr>
            <a:lvl2pPr marL="457200" indent="0" algn="l" defTabSz="914400" rtl="0" eaLnBrk="1" latinLnBrk="0" hangingPunct="1">
              <a:spcBef>
                <a:spcPct val="20000"/>
              </a:spcBef>
              <a:buFont typeface="Arial" pitchFamily="34" charset="0"/>
              <a:buNone/>
              <a:defRPr sz="1200" kern="1200">
                <a:solidFill>
                  <a:schemeClr val="tx1"/>
                </a:solidFill>
                <a:latin typeface="+mn-lt"/>
                <a:ea typeface="+mn-ea"/>
                <a:cs typeface="+mn-cs"/>
              </a:defRPr>
            </a:lvl2pPr>
            <a:lvl3pPr marL="914400" indent="0" algn="l" defTabSz="914400" rtl="0" eaLnBrk="1" latinLnBrk="0" hangingPunct="1">
              <a:spcBef>
                <a:spcPct val="20000"/>
              </a:spcBef>
              <a:buFont typeface="Arial" pitchFamily="34" charset="0"/>
              <a:buNone/>
              <a:defRPr sz="1000" kern="1200">
                <a:solidFill>
                  <a:schemeClr val="tx1"/>
                </a:solidFill>
                <a:latin typeface="+mn-lt"/>
                <a:ea typeface="+mn-ea"/>
                <a:cs typeface="+mn-cs"/>
              </a:defRPr>
            </a:lvl3pPr>
            <a:lvl4pPr marL="13716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4pPr>
            <a:lvl5pPr marL="18288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5pPr>
            <a:lvl6pPr marL="22860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6pPr>
            <a:lvl7pPr marL="27432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7pPr>
            <a:lvl8pPr marL="32004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8pPr>
            <a:lvl9pPr marL="36576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9pPr>
          </a:lstStyle>
          <a:p>
            <a:endParaRPr lang="en-US" dirty="0"/>
          </a:p>
        </p:txBody>
      </p:sp>
      <p:pic>
        <p:nvPicPr>
          <p:cNvPr id="12" name="Picture 11" descr="Screen Clipping"/>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457200" y="3227387"/>
            <a:ext cx="1864743" cy="2986589"/>
          </a:xfrm>
          <a:prstGeom prst="rect">
            <a:avLst/>
          </a:prstGeom>
        </p:spPr>
      </p:pic>
      <p:sp>
        <p:nvSpPr>
          <p:cNvPr id="3" name="TextBox 2"/>
          <p:cNvSpPr txBox="1"/>
          <p:nvPr/>
        </p:nvSpPr>
        <p:spPr>
          <a:xfrm>
            <a:off x="7897660" y="1066800"/>
            <a:ext cx="941540" cy="369332"/>
          </a:xfrm>
          <a:prstGeom prst="rect">
            <a:avLst/>
          </a:prstGeom>
          <a:noFill/>
        </p:spPr>
        <p:txBody>
          <a:bodyPr wrap="square" rtlCol="0">
            <a:spAutoFit/>
          </a:bodyPr>
          <a:lstStyle/>
          <a:p>
            <a:r>
              <a:rPr lang="en-US" b="1" dirty="0" smtClean="0">
                <a:solidFill>
                  <a:schemeClr val="bg1">
                    <a:lumMod val="65000"/>
                  </a:schemeClr>
                </a:solidFill>
              </a:rPr>
              <a:t>&gt;</a:t>
            </a:r>
            <a:r>
              <a:rPr lang="en-US" b="1" dirty="0" smtClean="0"/>
              <a:t> Notes</a:t>
            </a:r>
          </a:p>
        </p:txBody>
      </p:sp>
      <p:sp>
        <p:nvSpPr>
          <p:cNvPr id="13" name="TextBox 12"/>
          <p:cNvSpPr txBox="1"/>
          <p:nvPr/>
        </p:nvSpPr>
        <p:spPr>
          <a:xfrm>
            <a:off x="2590800" y="1752600"/>
            <a:ext cx="6145060" cy="4493538"/>
          </a:xfrm>
          <a:prstGeom prst="rect">
            <a:avLst/>
          </a:prstGeom>
          <a:noFill/>
        </p:spPr>
        <p:txBody>
          <a:bodyPr wrap="square" rtlCol="0">
            <a:spAutoFit/>
          </a:bodyPr>
          <a:lstStyle/>
          <a:p>
            <a:r>
              <a:rPr lang="en-US" sz="1100" dirty="0" smtClean="0"/>
              <a:t>Title  Special Theorems involving the Right Triangle </a:t>
            </a:r>
          </a:p>
          <a:p>
            <a:endParaRPr lang="en-US" sz="1100" dirty="0" smtClean="0"/>
          </a:p>
          <a:p>
            <a:r>
              <a:rPr lang="en-US" sz="1100" dirty="0" smtClean="0"/>
              <a:t>Date:</a:t>
            </a:r>
          </a:p>
          <a:p>
            <a:endParaRPr lang="en-US" sz="1100" dirty="0" smtClean="0"/>
          </a:p>
          <a:p>
            <a:pPr>
              <a:buFont typeface="Arial" pitchFamily="34" charset="0"/>
              <a:buChar char="•"/>
            </a:pPr>
            <a:r>
              <a:rPr lang="en-US" sz="1100" dirty="0" smtClean="0"/>
              <a:t> </a:t>
            </a:r>
            <a:r>
              <a:rPr lang="en-US" sz="1200" dirty="0" smtClean="0"/>
              <a:t>Since this is a 30-60-90 right triangle, we know that the sides exist in the proportion 1:sqrt(3):2. The shortest side, 1, is opposite the 30 degree angle. Since side X is opposite the 60 degree angle, we know that it is equal to 1*</a:t>
            </a:r>
            <a:r>
              <a:rPr lang="en-US" sz="1200" dirty="0" err="1" smtClean="0"/>
              <a:t>sqrt</a:t>
            </a:r>
            <a:r>
              <a:rPr lang="en-US" sz="1200" dirty="0" smtClean="0"/>
              <a:t>(3), or about 1.73. Finally, side Y is opposite the right angle, and it is twice the shortest side, or 2</a:t>
            </a:r>
            <a:r>
              <a:rPr lang="en-US" sz="1200" dirty="0" smtClean="0"/>
              <a:t>.  (12) </a:t>
            </a:r>
          </a:p>
          <a:p>
            <a:pPr>
              <a:buFont typeface="Arial" pitchFamily="34" charset="0"/>
              <a:buChar char="•"/>
            </a:pPr>
            <a:endParaRPr lang="en-US" sz="1200" dirty="0" smtClean="0"/>
          </a:p>
          <a:p>
            <a:pPr>
              <a:buFont typeface="Arial" pitchFamily="34" charset="0"/>
              <a:buChar char="•"/>
            </a:pPr>
            <a:r>
              <a:rPr lang="en-US" sz="1200" dirty="0" smtClean="0"/>
              <a:t>In algebraic </a:t>
            </a:r>
            <a:r>
              <a:rPr lang="en-US" sz="1200" dirty="0" smtClean="0"/>
              <a:t>terms, </a:t>
            </a:r>
            <a:r>
              <a:rPr lang="en-US" sz="1200" b="1" dirty="0" smtClean="0"/>
              <a:t>a² + b² = c²</a:t>
            </a:r>
            <a:r>
              <a:rPr lang="en-US" sz="1200" dirty="0" smtClean="0"/>
              <a:t> where </a:t>
            </a:r>
            <a:r>
              <a:rPr lang="en-US" sz="1200" b="1" dirty="0" smtClean="0"/>
              <a:t>c</a:t>
            </a:r>
            <a:r>
              <a:rPr lang="en-US" sz="1200" dirty="0" smtClean="0"/>
              <a:t> is the hypotenuse while </a:t>
            </a:r>
            <a:r>
              <a:rPr lang="en-US" sz="1200" b="1" dirty="0" smtClean="0"/>
              <a:t>a</a:t>
            </a:r>
            <a:r>
              <a:rPr lang="en-US" sz="1200" dirty="0" smtClean="0"/>
              <a:t> and </a:t>
            </a:r>
            <a:r>
              <a:rPr lang="en-US" sz="1200" b="1" dirty="0" smtClean="0"/>
              <a:t>b</a:t>
            </a:r>
            <a:r>
              <a:rPr lang="en-US" sz="1200" dirty="0" smtClean="0"/>
              <a:t> are the legs of the </a:t>
            </a:r>
            <a:r>
              <a:rPr lang="en-US" sz="1200" dirty="0" smtClean="0"/>
              <a:t>triangle  (12)</a:t>
            </a:r>
          </a:p>
          <a:p>
            <a:pPr>
              <a:buFont typeface="Arial" pitchFamily="34" charset="0"/>
              <a:buChar char="•"/>
            </a:pPr>
            <a:endParaRPr lang="en-US" sz="1200" dirty="0" smtClean="0"/>
          </a:p>
          <a:p>
            <a:pPr>
              <a:buFont typeface="Arial" pitchFamily="34" charset="0"/>
              <a:buChar char="•"/>
            </a:pPr>
            <a:r>
              <a:rPr lang="en-US" sz="1200" dirty="0" smtClean="0"/>
              <a:t> Theorem.  </a:t>
            </a:r>
            <a:r>
              <a:rPr lang="en-US" sz="1200" i="1" dirty="0" smtClean="0"/>
              <a:t>In an isosceles right triangle the sides are in the ratio 1:1:.</a:t>
            </a:r>
            <a:r>
              <a:rPr lang="en-US" sz="1200" dirty="0" smtClean="0"/>
              <a:t> </a:t>
            </a:r>
            <a:r>
              <a:rPr lang="en-US" sz="1200" dirty="0" smtClean="0"/>
              <a:t> (13)</a:t>
            </a:r>
            <a:endParaRPr lang="en-US" sz="1200" dirty="0" smtClean="0"/>
          </a:p>
          <a:p>
            <a:pPr>
              <a:buFont typeface="Arial" pitchFamily="34" charset="0"/>
              <a:buChar char="•"/>
            </a:pPr>
            <a:endParaRPr lang="en-US" sz="1200" dirty="0" smtClean="0"/>
          </a:p>
          <a:p>
            <a:pPr>
              <a:buFont typeface="Arial" pitchFamily="34" charset="0"/>
              <a:buChar char="•"/>
            </a:pPr>
            <a:r>
              <a:rPr lang="en-US" sz="1200" dirty="0" smtClean="0"/>
              <a:t>Leg Theorem (Side/Angle/Side) (13)</a:t>
            </a:r>
          </a:p>
          <a:p>
            <a:pPr>
              <a:buFont typeface="Arial" pitchFamily="34" charset="0"/>
              <a:buChar char="•"/>
            </a:pPr>
            <a:endParaRPr lang="en-US" sz="1200" dirty="0" smtClean="0"/>
          </a:p>
          <a:p>
            <a:pPr>
              <a:buFont typeface="Arial" pitchFamily="34" charset="0"/>
              <a:buChar char="•"/>
            </a:pPr>
            <a:r>
              <a:rPr lang="en-US" sz="1200" dirty="0" smtClean="0"/>
              <a:t>The </a:t>
            </a:r>
            <a:r>
              <a:rPr lang="en-US" sz="1200" i="1" dirty="0" smtClean="0"/>
              <a:t>Leg-Acute Angle Theorem</a:t>
            </a:r>
            <a:r>
              <a:rPr lang="en-US" sz="1200" dirty="0" smtClean="0"/>
              <a:t> is a rule specially designed for use with right triangles.  (If anyone cares, it is actually </a:t>
            </a:r>
            <a:r>
              <a:rPr lang="en-US" sz="1200" dirty="0" smtClean="0"/>
              <a:t>the Angle-Side-Angle rule</a:t>
            </a:r>
            <a:r>
              <a:rPr lang="en-US" sz="1200" dirty="0" smtClean="0"/>
              <a:t>.)  It states </a:t>
            </a:r>
            <a:r>
              <a:rPr lang="en-US" sz="1200" i="1" dirty="0" smtClean="0"/>
              <a:t>if a leg and an acute angle of one right triangle are congruent to the corresponding parts of another right triangle, the two right triangles are congruent.</a:t>
            </a:r>
            <a:r>
              <a:rPr lang="en-US" sz="1200" dirty="0" smtClean="0"/>
              <a:t> </a:t>
            </a:r>
            <a:r>
              <a:rPr lang="en-US" sz="1200" dirty="0" smtClean="0"/>
              <a:t> (13)</a:t>
            </a:r>
            <a:endParaRPr lang="en-US" sz="1200" dirty="0" smtClean="0"/>
          </a:p>
          <a:p>
            <a:pPr>
              <a:buFont typeface="Arial" pitchFamily="34" charset="0"/>
              <a:buChar char="•"/>
            </a:pPr>
            <a:endParaRPr lang="en-US" sz="1200" dirty="0" smtClean="0"/>
          </a:p>
          <a:p>
            <a:pPr>
              <a:buFont typeface="Arial" pitchFamily="34" charset="0"/>
              <a:buChar char="•"/>
            </a:pPr>
            <a:endParaRPr lang="en-US" sz="1200" dirty="0" smtClean="0"/>
          </a:p>
          <a:p>
            <a:pPr>
              <a:buFont typeface="Arial" pitchFamily="34" charset="0"/>
              <a:buChar char="•"/>
            </a:pPr>
            <a:endParaRPr lang="en-US" sz="800" dirty="0" smtClean="0"/>
          </a:p>
          <a:p>
            <a:pPr>
              <a:buFont typeface="Arial" pitchFamily="34" charset="0"/>
              <a:buChar char="•"/>
            </a:pPr>
            <a:endParaRPr lang="en-US" dirty="0" smtClean="0"/>
          </a:p>
        </p:txBody>
      </p:sp>
      <p:sp>
        <p:nvSpPr>
          <p:cNvPr id="30" name="Action Button: Custom 29">
            <a:hlinkClick r:id="rId5" action="ppaction://hlinksldjump" highlightClick="1"/>
          </p:cNvPr>
          <p:cNvSpPr/>
          <p:nvPr/>
        </p:nvSpPr>
        <p:spPr>
          <a:xfrm>
            <a:off x="497893" y="3465045"/>
            <a:ext cx="1824050" cy="402431"/>
          </a:xfrm>
          <a:prstGeom prst="actionButtonBlank">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Action Button: Custom 30">
            <a:hlinkClick r:id="rId6" action="ppaction://hlinksldjump" highlightClick="1"/>
          </p:cNvPr>
          <p:cNvSpPr/>
          <p:nvPr/>
        </p:nvSpPr>
        <p:spPr>
          <a:xfrm>
            <a:off x="533400" y="3962400"/>
            <a:ext cx="1824050" cy="533400"/>
          </a:xfrm>
          <a:prstGeom prst="actionButtonBlank">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Action Button: Custom 31">
            <a:hlinkClick r:id="rId7" action="ppaction://hlinksldjump" highlightClick="1"/>
          </p:cNvPr>
          <p:cNvSpPr/>
          <p:nvPr/>
        </p:nvSpPr>
        <p:spPr>
          <a:xfrm>
            <a:off x="533400" y="4495800"/>
            <a:ext cx="1824050" cy="533400"/>
          </a:xfrm>
          <a:prstGeom prst="actionButtonBlank">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2" name="Picture 21" descr="Screen Clipping"/>
          <p:cNvPicPr>
            <a:picLocks noChangeAspect="1"/>
          </p:cNvPicPr>
          <p:nvPr/>
        </p:nvPicPr>
        <p:blipFill>
          <a:blip r:embed="rId8" cstate="print">
            <a:extLst>
              <a:ext uri="{28A0092B-C50C-407E-A947-70E740481C1C}">
                <a14:useLocalDpi xmlns:a14="http://schemas.microsoft.com/office/drawing/2010/main" xmlns="" val="0"/>
              </a:ext>
            </a:extLst>
          </a:blip>
          <a:stretch>
            <a:fillRect/>
          </a:stretch>
        </p:blipFill>
        <p:spPr>
          <a:xfrm>
            <a:off x="457199" y="5103884"/>
            <a:ext cx="1864743" cy="611116"/>
          </a:xfrm>
          <a:prstGeom prst="rect">
            <a:avLst/>
          </a:prstGeom>
        </p:spPr>
      </p:pic>
      <p:pic>
        <p:nvPicPr>
          <p:cNvPr id="33" name="Picture 32" descr="Screen Clipping"/>
          <p:cNvPicPr>
            <a:picLocks noChangeAspect="1"/>
          </p:cNvPicPr>
          <p:nvPr/>
        </p:nvPicPr>
        <p:blipFill rotWithShape="1">
          <a:blip r:embed="rId9" cstate="print">
            <a:extLst>
              <a:ext uri="{28A0092B-C50C-407E-A947-70E740481C1C}">
                <a14:useLocalDpi xmlns:a14="http://schemas.microsoft.com/office/drawing/2010/main" xmlns="" val="0"/>
              </a:ext>
            </a:extLst>
          </a:blip>
          <a:srcRect t="75060" b="12470"/>
          <a:stretch/>
        </p:blipFill>
        <p:spPr>
          <a:xfrm>
            <a:off x="457200" y="5715000"/>
            <a:ext cx="1828800" cy="498976"/>
          </a:xfrm>
          <a:prstGeom prst="rect">
            <a:avLst/>
          </a:prstGeom>
        </p:spPr>
      </p:pic>
      <p:sp>
        <p:nvSpPr>
          <p:cNvPr id="34" name="Action Button: Custom 33">
            <a:hlinkClick r:id="rId5" action="ppaction://hlinksldjump" highlightClick="1"/>
          </p:cNvPr>
          <p:cNvSpPr/>
          <p:nvPr/>
        </p:nvSpPr>
        <p:spPr>
          <a:xfrm>
            <a:off x="533400" y="3429000"/>
            <a:ext cx="1676400" cy="533400"/>
          </a:xfrm>
          <a:prstGeom prst="actionButtonBlank">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Action Button: Custom 34">
            <a:hlinkClick r:id="rId10" action="ppaction://hlinksldjump" highlightClick="1"/>
          </p:cNvPr>
          <p:cNvSpPr/>
          <p:nvPr/>
        </p:nvSpPr>
        <p:spPr>
          <a:xfrm>
            <a:off x="381000" y="5029200"/>
            <a:ext cx="1976450" cy="533400"/>
          </a:xfrm>
          <a:prstGeom prst="actionButtonBlank">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Action Button: Custom 35">
            <a:hlinkClick r:id="rId11" action="ppaction://hlinksldjump" highlightClick="1"/>
          </p:cNvPr>
          <p:cNvSpPr/>
          <p:nvPr/>
        </p:nvSpPr>
        <p:spPr>
          <a:xfrm>
            <a:off x="533400" y="5715000"/>
            <a:ext cx="1828800" cy="533400"/>
          </a:xfrm>
          <a:prstGeom prst="actionButtonBlank">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xmlns="" val="272185226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0"/>
            <a:ext cx="8229600" cy="1143000"/>
          </a:xfrm>
        </p:spPr>
        <p:txBody>
          <a:bodyPr/>
          <a:lstStyle/>
          <a:p>
            <a:r>
              <a:rPr lang="en-US" dirty="0" smtClean="0"/>
              <a:t>Bibliography </a:t>
            </a:r>
            <a:endParaRPr lang="en-US" dirty="0"/>
          </a:p>
        </p:txBody>
      </p:sp>
      <p:sp>
        <p:nvSpPr>
          <p:cNvPr id="7" name="TextBox 6"/>
          <p:cNvSpPr txBox="1"/>
          <p:nvPr/>
        </p:nvSpPr>
        <p:spPr>
          <a:xfrm>
            <a:off x="0" y="1143000"/>
            <a:ext cx="8839200" cy="923330"/>
          </a:xfrm>
          <a:prstGeom prst="rect">
            <a:avLst/>
          </a:prstGeom>
          <a:noFill/>
        </p:spPr>
        <p:txBody>
          <a:bodyPr wrap="square" rtlCol="0">
            <a:spAutoFit/>
          </a:bodyPr>
          <a:lstStyle/>
          <a:p>
            <a:pPr marL="342900" indent="-342900"/>
            <a:r>
              <a:rPr lang="en-US" dirty="0" smtClean="0">
                <a:hlinkClick r:id="rId3"/>
              </a:rPr>
              <a:t>111om/false/hhttp</a:t>
            </a:r>
            <a:r>
              <a:rPr lang="en-US" dirty="0" smtClean="0">
                <a:hlinkClick r:id="rId3"/>
              </a:rPr>
              <a:t>://sc5gz8e.edu.glogster.com/false/ttp://sc5gz8e.edu.glogster.com/false/http://sc5gz8e.edu.glogster.com/false</a:t>
            </a:r>
            <a:r>
              <a:rPr lang="en-US" dirty="0" smtClean="0">
                <a:hlinkClick r:id="rId3"/>
              </a:rPr>
              <a:t>/</a:t>
            </a:r>
            <a:endParaRPr lang="en-US" dirty="0" smtClean="0"/>
          </a:p>
          <a:p>
            <a:pPr marL="342900" indent="-342900">
              <a:buAutoNum type="arabicPeriod"/>
            </a:pPr>
            <a:endParaRPr lang="en-US" dirty="0"/>
          </a:p>
        </p:txBody>
      </p:sp>
      <p:sp>
        <p:nvSpPr>
          <p:cNvPr id="8" name="TextBox 7"/>
          <p:cNvSpPr txBox="1"/>
          <p:nvPr/>
        </p:nvSpPr>
        <p:spPr>
          <a:xfrm>
            <a:off x="381000" y="1066800"/>
            <a:ext cx="8534400" cy="6524863"/>
          </a:xfrm>
          <a:prstGeom prst="rect">
            <a:avLst/>
          </a:prstGeom>
          <a:noFill/>
        </p:spPr>
        <p:txBody>
          <a:bodyPr wrap="square" rtlCol="0">
            <a:spAutoFit/>
          </a:bodyPr>
          <a:lstStyle/>
          <a:p>
            <a:pPr marL="342900" indent="-342900"/>
            <a:r>
              <a:rPr lang="en-US" sz="1400" dirty="0" smtClean="0"/>
              <a:t> </a:t>
            </a:r>
          </a:p>
          <a:p>
            <a:pPr marL="342900" indent="-342900">
              <a:buAutoNum type="arabicPeriod"/>
            </a:pPr>
            <a:r>
              <a:rPr lang="en-US" sz="1400" dirty="0" smtClean="0"/>
              <a:t>http</a:t>
            </a:r>
            <a:r>
              <a:rPr lang="en-US" sz="1400" dirty="0" smtClean="0"/>
              <a:t>://</a:t>
            </a:r>
            <a:r>
              <a:rPr lang="en-US" sz="1400" dirty="0" smtClean="0"/>
              <a:t>www.google.com/imgres?q=right+triangle&amp;um=1&amp;hl=en&amp;tbm=isch&amp;tbnid=757Qt1ixgQPnmM</a:t>
            </a:r>
            <a:r>
              <a:rPr lang="en-US" sz="1400" dirty="0" smtClean="0"/>
              <a:t> </a:t>
            </a:r>
            <a:r>
              <a:rPr lang="en-US" sz="1400" dirty="0" smtClean="0"/>
              <a:t>  (</a:t>
            </a:r>
            <a:r>
              <a:rPr lang="en-US" sz="1400" dirty="0" err="1" smtClean="0"/>
              <a:t>rt</a:t>
            </a:r>
            <a:r>
              <a:rPr lang="en-US" sz="1400" dirty="0" smtClean="0"/>
              <a:t> triangle)</a:t>
            </a:r>
          </a:p>
          <a:p>
            <a:pPr marL="342900" indent="-342900">
              <a:buAutoNum type="arabicPeriod"/>
            </a:pPr>
            <a:r>
              <a:rPr lang="en-US" sz="1400" dirty="0" smtClean="0"/>
              <a:t>http://sc5gz8e.edu.glogster.com/false</a:t>
            </a:r>
            <a:endParaRPr lang="en-US" sz="1400" dirty="0" smtClean="0"/>
          </a:p>
          <a:p>
            <a:pPr marL="342900" indent="-342900">
              <a:buAutoNum type="arabicPeriod"/>
            </a:pPr>
            <a:endParaRPr lang="en-US" sz="1400" dirty="0" smtClean="0"/>
          </a:p>
          <a:p>
            <a:pPr marL="342900" indent="-342900">
              <a:buAutoNum type="arabicPeriod"/>
            </a:pPr>
            <a:r>
              <a:rPr lang="en-US" sz="1400" dirty="0" smtClean="0"/>
              <a:t>http</a:t>
            </a:r>
            <a:r>
              <a:rPr lang="en-US" sz="1400" dirty="0" smtClean="0"/>
              <a:t>://</a:t>
            </a:r>
            <a:r>
              <a:rPr lang="en-US" sz="1400" dirty="0" smtClean="0"/>
              <a:t>www.google.com/imgres?q=obtuse+triangle&amp;um=1&amp;hl=en&amp;sa=N&amp;tbm=isch&amp;tbnid=ZTGqYmKT1Zl5WM </a:t>
            </a:r>
          </a:p>
          <a:p>
            <a:pPr marL="342900" indent="-342900">
              <a:buAutoNum type="arabicPeriod"/>
            </a:pPr>
            <a:r>
              <a:rPr lang="en-US" sz="1400" dirty="0" smtClean="0"/>
              <a:t>http://www.google.com/imgres?q=rectangle&amp;um=1&amp;hl=en&amp;tbm=isch&amp;tbnid=sSgbgAGKHJG2sM:&amp;imgrefurl=http://www.mathsisfun.com/quadrilaterals.html&amp;docid=KQi2yZ6V5hrmTM&amp;imgurl=http://</a:t>
            </a:r>
            <a:r>
              <a:rPr lang="en-US" sz="1400" dirty="0" smtClean="0"/>
              <a:t>www.mathsisfun.com/images/quadrilateral</a:t>
            </a:r>
          </a:p>
          <a:p>
            <a:pPr marL="342900" indent="-342900">
              <a:buAutoNum type="arabicPeriod"/>
            </a:pPr>
            <a:r>
              <a:rPr lang="en-US" sz="1400" dirty="0" smtClean="0"/>
              <a:t>http://www.google.com/imgres?q=circle&amp;um=1&amp;hl=en&amp;tbm=isch&amp;tbnid=-Kt-wy-aIQKJ8M:&amp;</a:t>
            </a:r>
            <a:r>
              <a:rPr lang="en-US" sz="1400" dirty="0" smtClean="0"/>
              <a:t>imgrefurl</a:t>
            </a:r>
          </a:p>
          <a:p>
            <a:pPr marL="342900" indent="-342900">
              <a:buAutoNum type="arabicPeriod"/>
            </a:pPr>
            <a:r>
              <a:rPr lang="en-US" sz="1400" dirty="0" smtClean="0"/>
              <a:t>http://</a:t>
            </a:r>
            <a:r>
              <a:rPr lang="en-US" sz="1400" dirty="0" smtClean="0"/>
              <a:t>www.google.com/imgres?q=rhombus+shape&amp;um=1&amp;hl=en&amp;tbm=isch&amp;tbnid=Tyk5qUYq4ZHQOM</a:t>
            </a:r>
          </a:p>
          <a:p>
            <a:pPr marL="342900" indent="-342900">
              <a:buAutoNum type="arabicPeriod"/>
            </a:pPr>
            <a:r>
              <a:rPr lang="en-US" sz="1400" dirty="0" smtClean="0"/>
              <a:t>http://</a:t>
            </a:r>
            <a:r>
              <a:rPr lang="en-US" sz="1400" dirty="0" smtClean="0"/>
              <a:t>www.google.com/imgres?q=right+triangle+in+real+life&amp;um=1&amp;hl=en&amp;tbm=isch&amp;tbnid=BEGbVF6FV_yXbM</a:t>
            </a:r>
            <a:r>
              <a:rPr lang="en-US" sz="1400" dirty="0" smtClean="0"/>
              <a:t> </a:t>
            </a:r>
            <a:r>
              <a:rPr lang="en-US" sz="1400" dirty="0" smtClean="0"/>
              <a:t> (</a:t>
            </a:r>
            <a:r>
              <a:rPr lang="en-US" sz="1400" dirty="0" err="1" smtClean="0"/>
              <a:t>rt</a:t>
            </a:r>
            <a:r>
              <a:rPr lang="en-US" sz="1400" dirty="0" smtClean="0"/>
              <a:t> square tool) </a:t>
            </a:r>
          </a:p>
          <a:p>
            <a:pPr marL="342900" indent="-342900">
              <a:buAutoNum type="arabicPeriod"/>
            </a:pPr>
            <a:r>
              <a:rPr lang="en-US" sz="1400" dirty="0" smtClean="0"/>
              <a:t>http</a:t>
            </a:r>
            <a:r>
              <a:rPr lang="en-US" sz="1400" dirty="0" smtClean="0"/>
              <a:t>://www.google.com/imgres?q=pyramids&amp;um=1&amp;hl=en&amp;tbm=isch&amp;tbnid=_GQYZtqnVqhpDM:&amp;imgrefurl=http://www.culturefocus.com/egypt_pyramids.htm&amp;docid=Z1wi0vA0SA_8tM&amp;imgurl=http://</a:t>
            </a:r>
            <a:r>
              <a:rPr lang="en-US" sz="1400" dirty="0" smtClean="0"/>
              <a:t>www.culturefocus.com/egypt/pictures/sphinx</a:t>
            </a:r>
          </a:p>
          <a:p>
            <a:pPr marL="342900" indent="-342900">
              <a:buAutoNum type="arabicPeriod"/>
            </a:pPr>
            <a:r>
              <a:rPr lang="en-US" sz="1400" dirty="0" smtClean="0"/>
              <a:t>http://</a:t>
            </a:r>
            <a:r>
              <a:rPr lang="en-US" sz="1400" dirty="0" smtClean="0"/>
              <a:t>en.wikipedia.org/wiki/Triangle#Triangles_in_construction  (building)</a:t>
            </a:r>
          </a:p>
          <a:p>
            <a:pPr marL="342900" indent="-342900">
              <a:buAutoNum type="arabicPeriod"/>
            </a:pPr>
            <a:r>
              <a:rPr lang="en-US" sz="1400" dirty="0" smtClean="0"/>
              <a:t>http://www.google.com/imgres?q=yield+sign&amp;um=1&amp;hl=en&amp;tbm=isch&amp;tbnid=U3SqZzh5RneGHM:&amp;</a:t>
            </a:r>
            <a:r>
              <a:rPr lang="en-US" sz="1400" dirty="0" smtClean="0"/>
              <a:t>imgrefurl </a:t>
            </a:r>
          </a:p>
          <a:p>
            <a:pPr marL="342900" indent="-342900">
              <a:buAutoNum type="arabicPeriod"/>
            </a:pPr>
            <a:r>
              <a:rPr lang="en-US" sz="1400" dirty="0" smtClean="0"/>
              <a:t>http://www.google.com/imgres?q=pythagorean+theorem+baseball+park&amp;um=1&amp;hl=en&amp;tbm=isch&amp;tbnid=_N2nrsFs0odJmM:&amp;</a:t>
            </a:r>
            <a:r>
              <a:rPr lang="en-US" sz="1400" dirty="0" smtClean="0"/>
              <a:t>imgrefurl </a:t>
            </a:r>
          </a:p>
          <a:p>
            <a:pPr marL="342900" indent="-342900">
              <a:buAutoNum type="arabicPeriod"/>
            </a:pPr>
            <a:r>
              <a:rPr lang="en-US" sz="1400" dirty="0" smtClean="0"/>
              <a:t>http://</a:t>
            </a:r>
            <a:r>
              <a:rPr lang="en-US" sz="1400" dirty="0" smtClean="0"/>
              <a:t>mathforum.org/library/drmath/view/57748.html</a:t>
            </a:r>
          </a:p>
          <a:p>
            <a:pPr marL="342900" indent="-342900">
              <a:buAutoNum type="arabicPeriod"/>
            </a:pPr>
            <a:r>
              <a:rPr lang="en-US" sz="1400" dirty="0" smtClean="0"/>
              <a:t>http://</a:t>
            </a:r>
            <a:r>
              <a:rPr lang="en-US" sz="1400" dirty="0" smtClean="0"/>
              <a:t>www.cut-the-knot.org/pythagoras/index.shtml</a:t>
            </a:r>
          </a:p>
          <a:p>
            <a:pPr marL="342900" indent="-342900">
              <a:buAutoNum type="arabicPeriod"/>
            </a:pPr>
            <a:r>
              <a:rPr lang="en-US" sz="1400" dirty="0" smtClean="0"/>
              <a:t>http://www.google.com/imgres?q=right+triangle&amp;start=95&amp;um=1&amp;hl=en&amp;addh=36&amp;tbm=isch&amp;tbnid=pH_vAwUrEDVfYM:&amp;</a:t>
            </a:r>
            <a:r>
              <a:rPr lang="en-US" sz="1400" dirty="0" smtClean="0"/>
              <a:t>imgrefurl</a:t>
            </a:r>
            <a:endParaRPr lang="en-US" sz="1400" dirty="0" smtClean="0"/>
          </a:p>
          <a:p>
            <a:pPr marL="342900" indent="-342900">
              <a:buAutoNum type="arabicPeriod"/>
            </a:pPr>
            <a:endParaRPr lang="en-US" dirty="0" smtClean="0"/>
          </a:p>
          <a:p>
            <a:pPr marL="342900" indent="-342900">
              <a:buAutoNum type="arabicPeriod"/>
            </a:pPr>
            <a:endParaRPr lang="en-US" dirty="0" smtClean="0"/>
          </a:p>
          <a:p>
            <a:pPr marL="342900" indent="-342900">
              <a:buAutoNum type="arabicPeriod"/>
            </a:pPr>
            <a:endParaRPr lang="en-US" dirty="0"/>
          </a:p>
        </p:txBody>
      </p:sp>
    </p:spTree>
    <p:extLst>
      <p:ext uri="{BB962C8B-B14F-4D97-AF65-F5344CB8AC3E}">
        <p14:creationId xmlns:p14="http://schemas.microsoft.com/office/powerpoint/2010/main" xmlns="" val="78880911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ustom 1">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FFFFFF"/>
      </a:hlink>
      <a:folHlink>
        <a:srgbClr val="FFFF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4024</TotalTime>
  <Words>886</Words>
  <Application>Microsoft Office PowerPoint</Application>
  <PresentationFormat>On-screen Show (4:3)</PresentationFormat>
  <Paragraphs>142</Paragraphs>
  <Slides>7</Slides>
  <Notes>2</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Slide 1</vt:lpstr>
      <vt:lpstr>Right Triangle</vt:lpstr>
      <vt:lpstr>Right Triangle</vt:lpstr>
      <vt:lpstr>Right Triangle &amp; Triangles</vt:lpstr>
      <vt:lpstr>Right Triangle</vt:lpstr>
      <vt:lpstr>Slide 6</vt:lpstr>
      <vt:lpstr>Bibliography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owner</dc:creator>
  <cp:lastModifiedBy>mcgee</cp:lastModifiedBy>
  <cp:revision>47</cp:revision>
  <dcterms:created xsi:type="dcterms:W3CDTF">2011-03-25T03:27:29Z</dcterms:created>
  <dcterms:modified xsi:type="dcterms:W3CDTF">2012-07-17T05:44:44Z</dcterms:modified>
</cp:coreProperties>
</file>